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2.svg" ContentType="image/svg+xml"/>
  <Override PartName="/ppt/media/image36.svg" ContentType="image/svg+xml"/>
  <Override PartName="/ppt/media/image4.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30"/>
  </p:handoutMasterIdLst>
  <p:sldIdLst>
    <p:sldId id="271" r:id="rId3"/>
    <p:sldId id="288" r:id="rId4"/>
    <p:sldId id="259" r:id="rId6"/>
    <p:sldId id="289" r:id="rId7"/>
    <p:sldId id="290" r:id="rId8"/>
    <p:sldId id="310" r:id="rId9"/>
    <p:sldId id="291" r:id="rId10"/>
    <p:sldId id="309" r:id="rId11"/>
    <p:sldId id="276" r:id="rId12"/>
    <p:sldId id="342" r:id="rId13"/>
    <p:sldId id="343" r:id="rId14"/>
    <p:sldId id="344" r:id="rId15"/>
    <p:sldId id="345" r:id="rId16"/>
    <p:sldId id="326" r:id="rId17"/>
    <p:sldId id="292" r:id="rId18"/>
    <p:sldId id="277" r:id="rId19"/>
    <p:sldId id="285" r:id="rId20"/>
    <p:sldId id="278" r:id="rId21"/>
    <p:sldId id="279" r:id="rId22"/>
    <p:sldId id="280" r:id="rId23"/>
    <p:sldId id="284" r:id="rId24"/>
    <p:sldId id="281" r:id="rId25"/>
    <p:sldId id="282" r:id="rId26"/>
    <p:sldId id="283" r:id="rId27"/>
    <p:sldId id="286" r:id="rId28"/>
    <p:sldId id="287" r:id="rId29"/>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版权归b站木卫林所有" id="{E33F14F4-05C6-45C0-870E-820F4302EF79}">
          <p14:sldIdLst/>
        </p14:section>
        <p14:section name="请勿商用" id="{18F4B35A-0C90-4F12-B3D8-ED0C888A2297}">
          <p14:sldIdLst>
            <p14:sldId id="271"/>
          </p14:sldIdLst>
        </p14:section>
        <p14:section name="请保护无偿分享者" id="{5B76049D-527F-4C70-85EF-BA3BC164C14E}">
          <p14:sldIdLst>
            <p14:sldId id="288"/>
            <p14:sldId id="259"/>
            <p14:sldId id="289"/>
            <p14:sldId id="290"/>
            <p14:sldId id="310"/>
            <p14:sldId id="291"/>
            <p14:sldId id="309"/>
            <p14:sldId id="276"/>
            <p14:sldId id="342"/>
            <p14:sldId id="343"/>
            <p14:sldId id="344"/>
            <p14:sldId id="345"/>
            <p14:sldId id="326"/>
            <p14:sldId id="292"/>
            <p14:sldId id="277"/>
            <p14:sldId id="285"/>
            <p14:sldId id="278"/>
            <p14:sldId id="279"/>
            <p14:sldId id="280"/>
            <p14:sldId id="284"/>
            <p14:sldId id="281"/>
            <p14:sldId id="282"/>
            <p14:sldId id="283"/>
            <p14:sldId id="286"/>
            <p14:sldId id="287"/>
          </p14:sldIdLst>
        </p14:section>
      </p14:sectionLst>
    </p:ext>
    <p:ext uri="{EFAFB233-063F-42B5-8137-9DF3F51BA10A}">
      <p15:sldGuideLst xmlns:p15="http://schemas.microsoft.com/office/powerpoint/2012/main">
        <p15:guide id="1" orient="horz" pos="2228" userDrawn="1">
          <p15:clr>
            <a:srgbClr val="A4A3A4"/>
          </p15:clr>
        </p15:guide>
        <p15:guide id="2" pos="3840" userDrawn="1">
          <p15:clr>
            <a:srgbClr val="A4A3A4"/>
          </p15:clr>
        </p15:guide>
        <p15:guide id="3" pos="734" userDrawn="1">
          <p15:clr>
            <a:srgbClr val="A4A3A4"/>
          </p15:clr>
        </p15:guide>
        <p15:guide id="4" pos="694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22E66"/>
    <a:srgbClr val="546D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16" autoAdjust="0"/>
    <p:restoredTop sz="94660"/>
  </p:normalViewPr>
  <p:slideViewPr>
    <p:cSldViewPr snapToGrid="0" showGuides="1">
      <p:cViewPr varScale="1">
        <p:scale>
          <a:sx n="67" d="100"/>
          <a:sy n="67" d="100"/>
        </p:scale>
        <p:origin x="504" y="52"/>
      </p:cViewPr>
      <p:guideLst>
        <p:guide orient="horz" pos="2228"/>
        <p:guide pos="3840"/>
        <p:guide pos="734"/>
        <p:guide pos="694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4" Type="http://schemas.openxmlformats.org/officeDocument/2006/relationships/tags" Target="tags/tag20.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6C40CE-1A45-4E44-A00D-724B35B3FEC3}"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7E483F7-BEC0-4BFC-B5F2-BD7B6BCF1FE2}"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png>
</file>

<file path=ppt/media/image4.svg>
</file>

<file path=ppt/media/image5.png>
</file>

<file path=ppt/media/image6.png>
</file>

<file path=ppt/media/image7.png>
</file>

<file path=ppt/media/image8.png>
</file>

<file path=ppt/media/image9.wd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34C1C7-AA03-49B2-A056-011244E88ED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A08E93-BEF3-4485-8C8A-40031EE2E40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97889B9-496A-476E-9C79-B623D32F03B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文本框 6"/>
          <p:cNvSpPr txBox="1"/>
          <p:nvPr userDrawn="1"/>
        </p:nvSpPr>
        <p:spPr>
          <a:xfrm>
            <a:off x="19879" y="-19878"/>
            <a:ext cx="119270" cy="169277"/>
          </a:xfrm>
          <a:prstGeom prst="rect">
            <a:avLst/>
          </a:prstGeom>
          <a:noFill/>
        </p:spPr>
        <p:txBody>
          <a:bodyPr wrap="square" rtlCol="0">
            <a:spAutoFit/>
          </a:bodyPr>
          <a:lstStyle/>
          <a:p>
            <a:pPr algn="l"/>
            <a:r>
              <a:rPr lang="zh-CN" altLang="en-US" sz="100" b="1" dirty="0">
                <a:solidFill>
                  <a:schemeClr val="bg1"/>
                </a:solidFill>
                <a:latin typeface="OPPOSans R" panose="00020600040101010101" pitchFamily="18" charset="-122"/>
                <a:ea typeface="OPPOSans R" panose="00020600040101010101" pitchFamily="18" charset="-122"/>
                <a:cs typeface="OPPOSans R" panose="00020600040101010101" pitchFamily="18" charset="-122"/>
              </a:rPr>
              <a:t>作者</a:t>
            </a:r>
            <a:r>
              <a:rPr lang="en-US" altLang="zh-CN" sz="100" b="1" dirty="0">
                <a:solidFill>
                  <a:schemeClr val="bg1"/>
                </a:solidFill>
                <a:latin typeface="OPPOSans R" panose="00020600040101010101" pitchFamily="18" charset="-122"/>
                <a:ea typeface="OPPOSans R" panose="00020600040101010101" pitchFamily="18" charset="-122"/>
                <a:cs typeface="OPPOSans R" panose="00020600040101010101" pitchFamily="18" charset="-122"/>
              </a:rPr>
              <a:t>:</a:t>
            </a:r>
            <a:r>
              <a:rPr lang="zh-CN" altLang="en-US" sz="100" b="1" dirty="0">
                <a:solidFill>
                  <a:schemeClr val="bg1"/>
                </a:solidFill>
                <a:latin typeface="OPPOSans R" panose="00020600040101010101" pitchFamily="18" charset="-122"/>
                <a:ea typeface="OPPOSans R" panose="00020600040101010101" pitchFamily="18" charset="-122"/>
                <a:cs typeface="OPPOSans R" panose="00020600040101010101" pitchFamily="18" charset="-122"/>
              </a:rPr>
              <a:t>滕婷</a:t>
            </a:r>
            <a:endParaRPr lang="zh-CN" altLang="en-US" sz="100" b="1" dirty="0">
              <a:solidFill>
                <a:schemeClr val="bg1"/>
              </a:solidFill>
              <a:latin typeface="OPPOSans R" panose="00020600040101010101" pitchFamily="18" charset="-122"/>
              <a:ea typeface="OPPOSans R" panose="00020600040101010101" pitchFamily="18" charset="-122"/>
              <a:cs typeface="OPPOSans R" panose="00020600040101010101" pitchFamily="18" charset="-122"/>
            </a:endParaRPr>
          </a:p>
        </p:txBody>
      </p:sp>
      <p:sp>
        <p:nvSpPr>
          <p:cNvPr id="2" name="文本框 1"/>
          <p:cNvSpPr txBox="1"/>
          <p:nvPr userDrawn="1"/>
        </p:nvSpPr>
        <p:spPr>
          <a:xfrm>
            <a:off x="0" y="-19878"/>
            <a:ext cx="706056" cy="107722"/>
          </a:xfrm>
          <a:prstGeom prst="rect">
            <a:avLst/>
          </a:prstGeom>
          <a:noFill/>
        </p:spPr>
        <p:txBody>
          <a:bodyPr wrap="square" rtlCol="0">
            <a:spAutoFit/>
          </a:bodyPr>
          <a:lstStyle/>
          <a:p>
            <a:pPr algn="l"/>
            <a:r>
              <a:rPr lang="zh-CN" altLang="en-US" sz="100" b="1" dirty="0">
                <a:solidFill>
                  <a:schemeClr val="bg1"/>
                </a:solidFill>
                <a:latin typeface="OPPOSans R" panose="00020600040101010101" pitchFamily="18" charset="-122"/>
                <a:ea typeface="OPPOSans R" panose="00020600040101010101" pitchFamily="18" charset="-122"/>
                <a:cs typeface="OPPOSans R" panose="00020600040101010101" pitchFamily="18" charset="-122"/>
              </a:rPr>
              <a:t>木卫林专属</a:t>
            </a:r>
            <a:endParaRPr lang="zh-CN" altLang="en-US" sz="100" b="1" dirty="0">
              <a:solidFill>
                <a:schemeClr val="bg1"/>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15.png"/><Relationship Id="rId3" Type="http://schemas.openxmlformats.org/officeDocument/2006/relationships/tags" Target="../tags/tag6.xml"/><Relationship Id="rId2" Type="http://schemas.openxmlformats.org/officeDocument/2006/relationships/image" Target="../media/image5.png"/><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16.png"/><Relationship Id="rId3" Type="http://schemas.openxmlformats.org/officeDocument/2006/relationships/tags" Target="../tags/tag8.xml"/><Relationship Id="rId2" Type="http://schemas.openxmlformats.org/officeDocument/2006/relationships/image" Target="../media/image5.png"/><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17.png"/><Relationship Id="rId3" Type="http://schemas.openxmlformats.org/officeDocument/2006/relationships/tags" Target="../tags/tag10.xml"/><Relationship Id="rId2" Type="http://schemas.openxmlformats.org/officeDocument/2006/relationships/image" Target="../media/image5.png"/><Relationship Id="rId1" Type="http://schemas.openxmlformats.org/officeDocument/2006/relationships/tags" Target="../tags/tag9.xml"/></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tags" Target="../tags/tag13.xml"/><Relationship Id="rId4" Type="http://schemas.openxmlformats.org/officeDocument/2006/relationships/image" Target="../media/image18.png"/><Relationship Id="rId3" Type="http://schemas.openxmlformats.org/officeDocument/2006/relationships/tags" Target="../tags/tag12.xml"/><Relationship Id="rId2" Type="http://schemas.openxmlformats.org/officeDocument/2006/relationships/image" Target="../media/image5.png"/><Relationship Id="rId1" Type="http://schemas.openxmlformats.org/officeDocument/2006/relationships/tags" Target="../tags/tag11.xml"/></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20.png"/><Relationship Id="rId3" Type="http://schemas.openxmlformats.org/officeDocument/2006/relationships/tags" Target="../tags/tag15.xml"/><Relationship Id="rId2" Type="http://schemas.openxmlformats.org/officeDocument/2006/relationships/image" Target="../media/image5.png"/><Relationship Id="rId1" Type="http://schemas.openxmlformats.org/officeDocument/2006/relationships/tags" Target="../tags/tag14.xml"/></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12.xml"/><Relationship Id="rId7" Type="http://schemas.openxmlformats.org/officeDocument/2006/relationships/image" Target="../media/image22.png"/><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image" Target="../media/image21.png"/><Relationship Id="rId3" Type="http://schemas.openxmlformats.org/officeDocument/2006/relationships/tags" Target="../tags/tag17.xml"/><Relationship Id="rId2" Type="http://schemas.openxmlformats.org/officeDocument/2006/relationships/image" Target="../media/image5.png"/><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microsoft.com/office/2007/relationships/hdphoto" Target="../media/image9.wdp"/><Relationship Id="rId2" Type="http://schemas.openxmlformats.org/officeDocument/2006/relationships/image" Target="../media/image8.png"/><Relationship Id="rId1" Type="http://schemas.openxmlformats.org/officeDocument/2006/relationships/image" Target="../media/image23.pn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microsoft.com/office/2007/relationships/hdphoto" Target="../media/image9.wdp"/><Relationship Id="rId3" Type="http://schemas.openxmlformats.org/officeDocument/2006/relationships/image" Target="../media/image8.png"/><Relationship Id="rId2" Type="http://schemas.openxmlformats.org/officeDocument/2006/relationships/image" Target="../media/image25.png"/><Relationship Id="rId1" Type="http://schemas.openxmlformats.org/officeDocument/2006/relationships/image" Target="../media/image24.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microsoft.com/office/2007/relationships/hdphoto" Target="../media/image9.wdp"/><Relationship Id="rId2" Type="http://schemas.openxmlformats.org/officeDocument/2006/relationships/image" Target="../media/image8.png"/><Relationship Id="rId1" Type="http://schemas.openxmlformats.org/officeDocument/2006/relationships/image" Target="../media/image26.png"/></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25.png"/><Relationship Id="rId3" Type="http://schemas.openxmlformats.org/officeDocument/2006/relationships/image" Target="../media/image27.png"/><Relationship Id="rId2" Type="http://schemas.microsoft.com/office/2007/relationships/hdphoto" Target="../media/image9.wdp"/><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microsoft.com/office/2007/relationships/hdphoto" Target="../media/image9.wdp"/><Relationship Id="rId3" Type="http://schemas.openxmlformats.org/officeDocument/2006/relationships/image" Target="../media/image8.png"/><Relationship Id="rId2" Type="http://schemas.openxmlformats.org/officeDocument/2006/relationships/image" Target="../media/image29.png"/><Relationship Id="rId1" Type="http://schemas.openxmlformats.org/officeDocument/2006/relationships/image" Target="../media/image28.png"/></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microsoft.com/office/2007/relationships/hdphoto" Target="../media/image9.wdp"/><Relationship Id="rId3" Type="http://schemas.openxmlformats.org/officeDocument/2006/relationships/image" Target="../media/image8.png"/><Relationship Id="rId2" Type="http://schemas.openxmlformats.org/officeDocument/2006/relationships/image" Target="../media/image31.png"/><Relationship Id="rId1" Type="http://schemas.openxmlformats.org/officeDocument/2006/relationships/image" Target="../media/image30.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microsoft.com/office/2007/relationships/hdphoto" Target="../media/image9.wdp"/><Relationship Id="rId2" Type="http://schemas.openxmlformats.org/officeDocument/2006/relationships/image" Target="../media/image8.png"/><Relationship Id="rId1" Type="http://schemas.openxmlformats.org/officeDocument/2006/relationships/image" Target="../media/image32.png"/></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openxmlformats.org/officeDocument/2006/relationships/image" Target="../media/image5.png"/><Relationship Id="rId4" Type="http://schemas.microsoft.com/office/2007/relationships/hdphoto" Target="../media/image9.wdp"/><Relationship Id="rId3" Type="http://schemas.openxmlformats.org/officeDocument/2006/relationships/image" Target="../media/image8.png"/><Relationship Id="rId2" Type="http://schemas.openxmlformats.org/officeDocument/2006/relationships/image" Target="../media/image34.png"/><Relationship Id="rId1" Type="http://schemas.openxmlformats.org/officeDocument/2006/relationships/image" Target="../media/image33.png"/></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5.png"/><Relationship Id="rId2" Type="http://schemas.microsoft.com/office/2007/relationships/hdphoto" Target="../media/image9.wdp"/><Relationship Id="rId1" Type="http://schemas.openxmlformats.org/officeDocument/2006/relationships/image" Target="../media/image8.png"/></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microsoft.com/office/2007/relationships/hdphoto" Target="../media/image9.wdp"/><Relationship Id="rId3" Type="http://schemas.openxmlformats.org/officeDocument/2006/relationships/image" Target="../media/image8.png"/><Relationship Id="rId2" Type="http://schemas.openxmlformats.org/officeDocument/2006/relationships/image" Target="../media/image36.svg"/><Relationship Id="rId1"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8.png"/><Relationship Id="rId1" Type="http://schemas.openxmlformats.org/officeDocument/2006/relationships/image" Target="../media/image37.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5.png"/><Relationship Id="rId2" Type="http://schemas.microsoft.com/office/2007/relationships/hdphoto" Target="../media/image9.wdp"/><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5.png"/><Relationship Id="rId2" Type="http://schemas.openxmlformats.org/officeDocument/2006/relationships/tags" Target="../tags/tag1.xml"/><Relationship Id="rId1" Type="http://schemas.openxmlformats.org/officeDocument/2006/relationships/image" Target="../media/image12.png"/></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tags" Target="../tags/tag4.xml"/><Relationship Id="rId4" Type="http://schemas.openxmlformats.org/officeDocument/2006/relationships/image" Target="../media/image13.png"/><Relationship Id="rId3" Type="http://schemas.openxmlformats.org/officeDocument/2006/relationships/tags" Target="../tags/tag3.xml"/><Relationship Id="rId2" Type="http://schemas.openxmlformats.org/officeDocument/2006/relationships/image" Target="../media/image5.png"/><Relationship Id="rId1" Type="http://schemas.openxmlformats.org/officeDocument/2006/relationships/tags" Target="../tags/tag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ṡ1íḋe"/>
          <p:cNvSpPr/>
          <p:nvPr/>
        </p:nvSpPr>
        <p:spPr>
          <a:xfrm>
            <a:off x="-57761" y="1916832"/>
            <a:ext cx="12215105" cy="3276363"/>
          </a:xfrm>
          <a:prstGeom prst="rect">
            <a:avLst/>
          </a:prstGeom>
          <a:solidFill>
            <a:srgbClr val="122E6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122E66"/>
              </a:solidFill>
              <a:effectLst/>
              <a:uLnTx/>
              <a:uFillTx/>
              <a:latin typeface="Arial" panose="020B0604020202020204"/>
              <a:ea typeface="微软雅黑" panose="020B0503020204020204" charset="-122"/>
              <a:cs typeface="+mn-cs"/>
            </a:endParaRPr>
          </a:p>
        </p:txBody>
      </p:sp>
      <p:cxnSp>
        <p:nvCxnSpPr>
          <p:cNvPr id="8" name="直接连接符 7"/>
          <p:cNvCxnSpPr/>
          <p:nvPr/>
        </p:nvCxnSpPr>
        <p:spPr>
          <a:xfrm>
            <a:off x="0" y="4941168"/>
            <a:ext cx="12192000" cy="0"/>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1553" y="1916832"/>
            <a:ext cx="12228233" cy="0"/>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2254701" y="2767279"/>
            <a:ext cx="7950894" cy="1303115"/>
            <a:chOff x="2207567" y="2599267"/>
            <a:chExt cx="7950894" cy="1303115"/>
          </a:xfrm>
        </p:grpSpPr>
        <p:sp>
          <p:nvSpPr>
            <p:cNvPr id="10" name="文本框 9"/>
            <p:cNvSpPr txBox="1"/>
            <p:nvPr/>
          </p:nvSpPr>
          <p:spPr>
            <a:xfrm>
              <a:off x="2207567" y="2599267"/>
              <a:ext cx="7950894" cy="923330"/>
            </a:xfrm>
            <a:prstGeom prst="rect">
              <a:avLst/>
            </a:prstGeom>
            <a:noFill/>
          </p:spPr>
          <p:txBody>
            <a:bodyPr wrap="square">
              <a:spAutoFit/>
            </a:bodyPr>
            <a:lstStyle/>
            <a:p>
              <a:pPr algn="ctr"/>
              <a:r>
                <a:rPr lang="zh-CN" altLang="en-US" sz="5400" b="1" spc="600" dirty="0">
                  <a:solidFill>
                    <a:schemeClr val="bg1"/>
                  </a:solidFill>
                  <a:latin typeface="OPPOSans H" panose="00020600040101010101" pitchFamily="18" charset="-122"/>
                  <a:ea typeface="OPPOSans H" panose="00020600040101010101" pitchFamily="18" charset="-122"/>
                  <a:cs typeface="OPPOSans H" panose="00020600040101010101" pitchFamily="18" charset="-122"/>
                </a:rPr>
                <a:t>第七小组项目汇报</a:t>
              </a:r>
              <a:endParaRPr lang="zh-CN" altLang="en-US" sz="5400" b="1" spc="600" dirty="0">
                <a:solidFill>
                  <a:schemeClr val="bg1"/>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15" name="文本框 14"/>
            <p:cNvSpPr txBox="1"/>
            <p:nvPr/>
          </p:nvSpPr>
          <p:spPr>
            <a:xfrm>
              <a:off x="3387090" y="3594605"/>
              <a:ext cx="5692392" cy="307777"/>
            </a:xfrm>
            <a:prstGeom prst="rect">
              <a:avLst/>
            </a:prstGeom>
            <a:noFill/>
          </p:spPr>
          <p:txBody>
            <a:bodyPr wrap="none" rtlCol="0">
              <a:spAutoFit/>
            </a:bodyPr>
            <a:lstStyle/>
            <a:p>
              <a:r>
                <a:rPr lang="en-US" altLang="zh-CN" sz="1400" spc="600" dirty="0">
                  <a:solidFill>
                    <a:schemeClr val="bg1"/>
                  </a:solidFill>
                  <a:latin typeface="Arial" panose="020B0604020202020204" pitchFamily="34" charset="0"/>
                  <a:cs typeface="Arial" panose="020B0604020202020204" pitchFamily="34" charset="0"/>
                </a:rPr>
                <a:t>GROUP  VII  PROJECT   REPORTING</a:t>
              </a:r>
              <a:endParaRPr lang="en-US" altLang="zh-CN" sz="1400" spc="600" dirty="0">
                <a:solidFill>
                  <a:schemeClr val="bg1"/>
                </a:solidFill>
                <a:latin typeface="Arial" panose="020B0604020202020204" pitchFamily="34" charset="0"/>
                <a:cs typeface="Arial" panose="020B0604020202020204" pitchFamily="34" charset="0"/>
              </a:endParaRPr>
            </a:p>
          </p:txBody>
        </p:sp>
      </p:grpSp>
      <p:sp>
        <p:nvSpPr>
          <p:cNvPr id="16" name="文本框 15"/>
          <p:cNvSpPr txBox="1"/>
          <p:nvPr/>
        </p:nvSpPr>
        <p:spPr>
          <a:xfrm>
            <a:off x="4476284" y="4499828"/>
            <a:ext cx="3147015" cy="369332"/>
          </a:xfrm>
          <a:prstGeom prst="rect">
            <a:avLst/>
          </a:prstGeom>
          <a:noFill/>
        </p:spPr>
        <p:txBody>
          <a:bodyPr wrap="none" rtlCol="0">
            <a:spAutoFit/>
          </a:bodyPr>
          <a:lstStyle/>
          <a:p>
            <a:pPr algn="ctr"/>
            <a:r>
              <a:rPr lang="zh-CN" altLang="en-US" spc="300" dirty="0">
                <a:solidFill>
                  <a:schemeClr val="bg1"/>
                </a:solidFill>
                <a:latin typeface="OPPOSans R" panose="00020600040101010101" pitchFamily="18" charset="-122"/>
                <a:ea typeface="OPPOSans R" panose="00020600040101010101" pitchFamily="18" charset="-122"/>
                <a:cs typeface="OPPOSans R" panose="00020600040101010101" pitchFamily="18" charset="-122"/>
              </a:rPr>
              <a:t>武汉科技大学丨第七小组</a:t>
            </a:r>
            <a:endParaRPr lang="zh-CN" altLang="en-US" spc="300" dirty="0">
              <a:solidFill>
                <a:schemeClr val="bg1"/>
              </a:solidFill>
              <a:latin typeface="OPPOSans R" panose="00020600040101010101" pitchFamily="18" charset="-122"/>
              <a:ea typeface="OPPOSans R" panose="00020600040101010101" pitchFamily="18" charset="-122"/>
              <a:cs typeface="OPPOSans R" panose="00020600040101010101" pitchFamily="18" charset="-122"/>
            </a:endParaRPr>
          </a:p>
        </p:txBody>
      </p:sp>
      <p:grpSp>
        <p:nvGrpSpPr>
          <p:cNvPr id="18" name="组合 17"/>
          <p:cNvGrpSpPr/>
          <p:nvPr/>
        </p:nvGrpSpPr>
        <p:grpSpPr>
          <a:xfrm>
            <a:off x="540908" y="5805264"/>
            <a:ext cx="11057284" cy="369626"/>
            <a:chOff x="339390" y="5616012"/>
            <a:chExt cx="11057284" cy="369626"/>
          </a:xfrm>
        </p:grpSpPr>
        <p:grpSp>
          <p:nvGrpSpPr>
            <p:cNvPr id="19" name="组合 18"/>
            <p:cNvGrpSpPr/>
            <p:nvPr/>
          </p:nvGrpSpPr>
          <p:grpSpPr>
            <a:xfrm>
              <a:off x="761621" y="5616012"/>
              <a:ext cx="10635053" cy="369626"/>
              <a:chOff x="1151220" y="4996864"/>
              <a:chExt cx="10635053" cy="369626"/>
            </a:xfrm>
          </p:grpSpPr>
          <p:sp>
            <p:nvSpPr>
              <p:cNvPr id="23" name="文本框 22"/>
              <p:cNvSpPr txBox="1"/>
              <p:nvPr/>
            </p:nvSpPr>
            <p:spPr>
              <a:xfrm>
                <a:off x="1151220" y="4997158"/>
                <a:ext cx="1800493" cy="369332"/>
              </a:xfrm>
              <a:prstGeom prst="rect">
                <a:avLst/>
              </a:prstGeom>
              <a:noFill/>
            </p:spPr>
            <p:txBody>
              <a:bodyPr wrap="none" rtlCol="0">
                <a:spAutoFit/>
              </a:bodyPr>
              <a:lstStyle/>
              <a:p>
                <a:pPr algn="ctr"/>
                <a:r>
                  <a:rPr lang="zh-CN" altLang="en-US" b="1" spc="300" dirty="0">
                    <a:solidFill>
                      <a:srgbClr val="122E66"/>
                    </a:solidFill>
                    <a:latin typeface="OPPOSans M" panose="00020600040101010101" pitchFamily="18" charset="-122"/>
                    <a:ea typeface="OPPOSans M" panose="00020600040101010101" pitchFamily="18" charset="-122"/>
                    <a:cs typeface="OPPOSans M" panose="00020600040101010101" pitchFamily="18" charset="-122"/>
                  </a:rPr>
                  <a:t>汇报人：</a:t>
                </a:r>
                <a:r>
                  <a:rPr lang="en-US" altLang="zh-CN" b="1" spc="300" dirty="0">
                    <a:solidFill>
                      <a:srgbClr val="122E66"/>
                    </a:solidFill>
                    <a:latin typeface="OPPOSans M" panose="00020600040101010101" pitchFamily="18" charset="-122"/>
                    <a:ea typeface="OPPOSans M" panose="00020600040101010101" pitchFamily="18" charset="-122"/>
                    <a:cs typeface="OPPOSans M" panose="00020600040101010101" pitchFamily="18" charset="-122"/>
                  </a:rPr>
                  <a:t>×××</a:t>
                </a:r>
                <a:endParaRPr lang="zh-CN" altLang="en-US" b="1" spc="300" dirty="0">
                  <a:solidFill>
                    <a:srgbClr val="122E66"/>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4" name="文本框 23"/>
              <p:cNvSpPr txBox="1"/>
              <p:nvPr/>
            </p:nvSpPr>
            <p:spPr>
              <a:xfrm>
                <a:off x="9716476" y="4996864"/>
                <a:ext cx="2069797" cy="369332"/>
              </a:xfrm>
              <a:prstGeom prst="rect">
                <a:avLst/>
              </a:prstGeom>
              <a:noFill/>
            </p:spPr>
            <p:txBody>
              <a:bodyPr wrap="none" rtlCol="0">
                <a:spAutoFit/>
              </a:bodyPr>
              <a:lstStyle/>
              <a:p>
                <a:pPr algn="ctr"/>
                <a:r>
                  <a:rPr lang="zh-CN" altLang="en-US" b="1" spc="300" dirty="0">
                    <a:solidFill>
                      <a:srgbClr val="122E66"/>
                    </a:solidFill>
                    <a:latin typeface="OPPOSans M" panose="00020600040101010101" pitchFamily="18" charset="-122"/>
                    <a:ea typeface="OPPOSans M" panose="00020600040101010101" pitchFamily="18" charset="-122"/>
                    <a:cs typeface="OPPOSans M" panose="00020600040101010101" pitchFamily="18" charset="-122"/>
                  </a:rPr>
                  <a:t>汇报时间：</a:t>
                </a:r>
                <a:r>
                  <a:rPr lang="en-US" altLang="zh-CN" b="1" spc="300" dirty="0">
                    <a:solidFill>
                      <a:srgbClr val="122E66"/>
                    </a:solidFill>
                    <a:latin typeface="OPPOSans M" panose="00020600040101010101" pitchFamily="18" charset="-122"/>
                    <a:ea typeface="OPPOSans M" panose="00020600040101010101" pitchFamily="18" charset="-122"/>
                    <a:cs typeface="OPPOSans M" panose="00020600040101010101" pitchFamily="18" charset="-122"/>
                  </a:rPr>
                  <a:t>×××</a:t>
                </a:r>
                <a:endParaRPr lang="zh-CN" altLang="en-US" b="1" spc="300" dirty="0">
                  <a:solidFill>
                    <a:srgbClr val="122E66"/>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5" name="文本框 24"/>
              <p:cNvSpPr txBox="1"/>
              <p:nvPr/>
            </p:nvSpPr>
            <p:spPr>
              <a:xfrm>
                <a:off x="5456507" y="4996864"/>
                <a:ext cx="1531188" cy="369332"/>
              </a:xfrm>
              <a:prstGeom prst="rect">
                <a:avLst/>
              </a:prstGeom>
              <a:noFill/>
            </p:spPr>
            <p:txBody>
              <a:bodyPr wrap="none" rtlCol="0">
                <a:spAutoFit/>
              </a:bodyPr>
              <a:lstStyle/>
              <a:p>
                <a:pPr algn="ctr"/>
                <a:r>
                  <a:rPr lang="zh-CN" altLang="en-US" b="1" spc="300" dirty="0">
                    <a:solidFill>
                      <a:srgbClr val="122E66"/>
                    </a:solidFill>
                    <a:latin typeface="OPPOSans M" panose="00020600040101010101" pitchFamily="18" charset="-122"/>
                    <a:ea typeface="OPPOSans M" panose="00020600040101010101" pitchFamily="18" charset="-122"/>
                    <a:cs typeface="OPPOSans M" panose="00020600040101010101" pitchFamily="18" charset="-122"/>
                  </a:rPr>
                  <a:t>导师：</a:t>
                </a:r>
                <a:r>
                  <a:rPr lang="en-US" altLang="zh-CN" b="1" spc="300" dirty="0">
                    <a:solidFill>
                      <a:srgbClr val="122E66"/>
                    </a:solidFill>
                    <a:latin typeface="OPPOSans M" panose="00020600040101010101" pitchFamily="18" charset="-122"/>
                    <a:ea typeface="OPPOSans M" panose="00020600040101010101" pitchFamily="18" charset="-122"/>
                    <a:cs typeface="OPPOSans M" panose="00020600040101010101" pitchFamily="18" charset="-122"/>
                  </a:rPr>
                  <a:t>×××</a:t>
                </a:r>
                <a:endParaRPr lang="zh-CN" altLang="en-US" b="1" spc="300" dirty="0">
                  <a:solidFill>
                    <a:srgbClr val="122E66"/>
                  </a:solidFill>
                  <a:latin typeface="OPPOSans M" panose="00020600040101010101" pitchFamily="18" charset="-122"/>
                  <a:ea typeface="OPPOSans M" panose="00020600040101010101" pitchFamily="18" charset="-122"/>
                  <a:cs typeface="OPPOSans M" panose="00020600040101010101" pitchFamily="18" charset="-122"/>
                </a:endParaRPr>
              </a:p>
            </p:txBody>
          </p:sp>
        </p:grpSp>
        <p:sp>
          <p:nvSpPr>
            <p:cNvPr id="20" name="iconfont-1047-784241"/>
            <p:cNvSpPr/>
            <p:nvPr/>
          </p:nvSpPr>
          <p:spPr>
            <a:xfrm>
              <a:off x="8925098" y="5640618"/>
              <a:ext cx="315295" cy="314885"/>
            </a:xfrm>
            <a:custGeom>
              <a:avLst/>
              <a:gdLst>
                <a:gd name="T0" fmla="*/ 11189 w 11189"/>
                <a:gd name="T1" fmla="*/ 5643 h 11177"/>
                <a:gd name="T2" fmla="*/ 11189 w 11189"/>
                <a:gd name="T3" fmla="*/ 5589 h 11177"/>
                <a:gd name="T4" fmla="*/ 11189 w 11189"/>
                <a:gd name="T5" fmla="*/ 5535 h 11177"/>
                <a:gd name="T6" fmla="*/ 5595 w 11189"/>
                <a:gd name="T7" fmla="*/ 0 h 11177"/>
                <a:gd name="T8" fmla="*/ 0 w 11189"/>
                <a:gd name="T9" fmla="*/ 5535 h 11177"/>
                <a:gd name="T10" fmla="*/ 1 w 11189"/>
                <a:gd name="T11" fmla="*/ 5589 h 11177"/>
                <a:gd name="T12" fmla="*/ 0 w 11189"/>
                <a:gd name="T13" fmla="*/ 5643 h 11177"/>
                <a:gd name="T14" fmla="*/ 5595 w 11189"/>
                <a:gd name="T15" fmla="*/ 11177 h 11177"/>
                <a:gd name="T16" fmla="*/ 11189 w 11189"/>
                <a:gd name="T17" fmla="*/ 5643 h 11177"/>
                <a:gd name="T18" fmla="*/ 5595 w 11189"/>
                <a:gd name="T19" fmla="*/ 10124 h 11177"/>
                <a:gd name="T20" fmla="*/ 1156 w 11189"/>
                <a:gd name="T21" fmla="*/ 5643 h 11177"/>
                <a:gd name="T22" fmla="*/ 1156 w 11189"/>
                <a:gd name="T23" fmla="*/ 5611 h 11177"/>
                <a:gd name="T24" fmla="*/ 1156 w 11189"/>
                <a:gd name="T25" fmla="*/ 5611 h 11177"/>
                <a:gd name="T26" fmla="*/ 1156 w 11189"/>
                <a:gd name="T27" fmla="*/ 5589 h 11177"/>
                <a:gd name="T28" fmla="*/ 1156 w 11189"/>
                <a:gd name="T29" fmla="*/ 5567 h 11177"/>
                <a:gd name="T30" fmla="*/ 1156 w 11189"/>
                <a:gd name="T31" fmla="*/ 5567 h 11177"/>
                <a:gd name="T32" fmla="*/ 1156 w 11189"/>
                <a:gd name="T33" fmla="*/ 5535 h 11177"/>
                <a:gd name="T34" fmla="*/ 5595 w 11189"/>
                <a:gd name="T35" fmla="*/ 1054 h 11177"/>
                <a:gd name="T36" fmla="*/ 10034 w 11189"/>
                <a:gd name="T37" fmla="*/ 5535 h 11177"/>
                <a:gd name="T38" fmla="*/ 10033 w 11189"/>
                <a:gd name="T39" fmla="*/ 5567 h 11177"/>
                <a:gd name="T40" fmla="*/ 10033 w 11189"/>
                <a:gd name="T41" fmla="*/ 5567 h 11177"/>
                <a:gd name="T42" fmla="*/ 10033 w 11189"/>
                <a:gd name="T43" fmla="*/ 5589 h 11177"/>
                <a:gd name="T44" fmla="*/ 10033 w 11189"/>
                <a:gd name="T45" fmla="*/ 5611 h 11177"/>
                <a:gd name="T46" fmla="*/ 10033 w 11189"/>
                <a:gd name="T47" fmla="*/ 5611 h 11177"/>
                <a:gd name="T48" fmla="*/ 10034 w 11189"/>
                <a:gd name="T49" fmla="*/ 5643 h 11177"/>
                <a:gd name="T50" fmla="*/ 5595 w 11189"/>
                <a:gd name="T51" fmla="*/ 10124 h 11177"/>
                <a:gd name="T52" fmla="*/ 4818 w 11189"/>
                <a:gd name="T53" fmla="*/ 5514 h 11177"/>
                <a:gd name="T54" fmla="*/ 4804 w 11189"/>
                <a:gd name="T55" fmla="*/ 5611 h 11177"/>
                <a:gd name="T56" fmla="*/ 4804 w 11189"/>
                <a:gd name="T57" fmla="*/ 6034 h 11177"/>
                <a:gd name="T58" fmla="*/ 5167 w 11189"/>
                <a:gd name="T59" fmla="*/ 6397 h 11177"/>
                <a:gd name="T60" fmla="*/ 8440 w 11189"/>
                <a:gd name="T61" fmla="*/ 6397 h 11177"/>
                <a:gd name="T62" fmla="*/ 8803 w 11189"/>
                <a:gd name="T63" fmla="*/ 6034 h 11177"/>
                <a:gd name="T64" fmla="*/ 8803 w 11189"/>
                <a:gd name="T65" fmla="*/ 5611 h 11177"/>
                <a:gd name="T66" fmla="*/ 8440 w 11189"/>
                <a:gd name="T67" fmla="*/ 5249 h 11177"/>
                <a:gd name="T68" fmla="*/ 5966 w 11189"/>
                <a:gd name="T69" fmla="*/ 5249 h 11177"/>
                <a:gd name="T70" fmla="*/ 5966 w 11189"/>
                <a:gd name="T71" fmla="*/ 2069 h 11177"/>
                <a:gd name="T72" fmla="*/ 5604 w 11189"/>
                <a:gd name="T73" fmla="*/ 1706 h 11177"/>
                <a:gd name="T74" fmla="*/ 5180 w 11189"/>
                <a:gd name="T75" fmla="*/ 1706 h 11177"/>
                <a:gd name="T76" fmla="*/ 4818 w 11189"/>
                <a:gd name="T77" fmla="*/ 2069 h 11177"/>
                <a:gd name="T78" fmla="*/ 4818 w 11189"/>
                <a:gd name="T79" fmla="*/ 5514 h 11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189" h="11177">
                  <a:moveTo>
                    <a:pt x="11189" y="5643"/>
                  </a:moveTo>
                  <a:cubicBezTo>
                    <a:pt x="11189" y="5625"/>
                    <a:pt x="11189" y="5607"/>
                    <a:pt x="11189" y="5589"/>
                  </a:cubicBezTo>
                  <a:cubicBezTo>
                    <a:pt x="11189" y="5571"/>
                    <a:pt x="11189" y="5553"/>
                    <a:pt x="11189" y="5535"/>
                  </a:cubicBezTo>
                  <a:cubicBezTo>
                    <a:pt x="11189" y="2478"/>
                    <a:pt x="8684" y="0"/>
                    <a:pt x="5595" y="0"/>
                  </a:cubicBezTo>
                  <a:cubicBezTo>
                    <a:pt x="2505" y="0"/>
                    <a:pt x="0" y="2478"/>
                    <a:pt x="0" y="5535"/>
                  </a:cubicBezTo>
                  <a:cubicBezTo>
                    <a:pt x="0" y="5553"/>
                    <a:pt x="1" y="5571"/>
                    <a:pt x="1" y="5589"/>
                  </a:cubicBezTo>
                  <a:cubicBezTo>
                    <a:pt x="1" y="5607"/>
                    <a:pt x="0" y="5625"/>
                    <a:pt x="0" y="5643"/>
                  </a:cubicBezTo>
                  <a:cubicBezTo>
                    <a:pt x="0" y="8700"/>
                    <a:pt x="2505" y="11177"/>
                    <a:pt x="5595" y="11177"/>
                  </a:cubicBezTo>
                  <a:cubicBezTo>
                    <a:pt x="8684" y="11177"/>
                    <a:pt x="11189" y="8700"/>
                    <a:pt x="11189" y="5643"/>
                  </a:cubicBezTo>
                  <a:close/>
                  <a:moveTo>
                    <a:pt x="5595" y="10124"/>
                  </a:moveTo>
                  <a:cubicBezTo>
                    <a:pt x="3143" y="10124"/>
                    <a:pt x="1156" y="8118"/>
                    <a:pt x="1156" y="5643"/>
                  </a:cubicBezTo>
                  <a:cubicBezTo>
                    <a:pt x="1156" y="5632"/>
                    <a:pt x="1156" y="5622"/>
                    <a:pt x="1156" y="5611"/>
                  </a:cubicBezTo>
                  <a:lnTo>
                    <a:pt x="1156" y="5611"/>
                  </a:lnTo>
                  <a:cubicBezTo>
                    <a:pt x="1156" y="5604"/>
                    <a:pt x="1156" y="5596"/>
                    <a:pt x="1156" y="5589"/>
                  </a:cubicBezTo>
                  <a:cubicBezTo>
                    <a:pt x="1156" y="5582"/>
                    <a:pt x="1156" y="5574"/>
                    <a:pt x="1156" y="5567"/>
                  </a:cubicBezTo>
                  <a:lnTo>
                    <a:pt x="1156" y="5567"/>
                  </a:lnTo>
                  <a:cubicBezTo>
                    <a:pt x="1156" y="5556"/>
                    <a:pt x="1156" y="5546"/>
                    <a:pt x="1156" y="5535"/>
                  </a:cubicBezTo>
                  <a:cubicBezTo>
                    <a:pt x="1156" y="3060"/>
                    <a:pt x="3143" y="1054"/>
                    <a:pt x="5595" y="1054"/>
                  </a:cubicBezTo>
                  <a:cubicBezTo>
                    <a:pt x="8046" y="1054"/>
                    <a:pt x="10034" y="3060"/>
                    <a:pt x="10034" y="5535"/>
                  </a:cubicBezTo>
                  <a:cubicBezTo>
                    <a:pt x="10034" y="5546"/>
                    <a:pt x="10033" y="5556"/>
                    <a:pt x="10033" y="5567"/>
                  </a:cubicBezTo>
                  <a:lnTo>
                    <a:pt x="10033" y="5567"/>
                  </a:lnTo>
                  <a:cubicBezTo>
                    <a:pt x="10033" y="5574"/>
                    <a:pt x="10033" y="5582"/>
                    <a:pt x="10033" y="5589"/>
                  </a:cubicBezTo>
                  <a:cubicBezTo>
                    <a:pt x="10033" y="5596"/>
                    <a:pt x="10033" y="5604"/>
                    <a:pt x="10033" y="5611"/>
                  </a:cubicBezTo>
                  <a:lnTo>
                    <a:pt x="10033" y="5611"/>
                  </a:lnTo>
                  <a:cubicBezTo>
                    <a:pt x="10034" y="5622"/>
                    <a:pt x="10034" y="5632"/>
                    <a:pt x="10034" y="5643"/>
                  </a:cubicBezTo>
                  <a:cubicBezTo>
                    <a:pt x="10034" y="8118"/>
                    <a:pt x="8046" y="10124"/>
                    <a:pt x="5595" y="10124"/>
                  </a:cubicBezTo>
                  <a:close/>
                  <a:moveTo>
                    <a:pt x="4818" y="5514"/>
                  </a:moveTo>
                  <a:cubicBezTo>
                    <a:pt x="4809" y="5545"/>
                    <a:pt x="4804" y="5577"/>
                    <a:pt x="4804" y="5611"/>
                  </a:cubicBezTo>
                  <a:lnTo>
                    <a:pt x="4804" y="6034"/>
                  </a:lnTo>
                  <a:cubicBezTo>
                    <a:pt x="4804" y="6235"/>
                    <a:pt x="4967" y="6397"/>
                    <a:pt x="5167" y="6397"/>
                  </a:cubicBezTo>
                  <a:lnTo>
                    <a:pt x="8440" y="6397"/>
                  </a:lnTo>
                  <a:cubicBezTo>
                    <a:pt x="8640" y="6397"/>
                    <a:pt x="8803" y="6235"/>
                    <a:pt x="8803" y="6034"/>
                  </a:cubicBezTo>
                  <a:lnTo>
                    <a:pt x="8803" y="5611"/>
                  </a:lnTo>
                  <a:cubicBezTo>
                    <a:pt x="8803" y="5411"/>
                    <a:pt x="8640" y="5249"/>
                    <a:pt x="8440" y="5249"/>
                  </a:cubicBezTo>
                  <a:lnTo>
                    <a:pt x="5966" y="5249"/>
                  </a:lnTo>
                  <a:lnTo>
                    <a:pt x="5966" y="2069"/>
                  </a:lnTo>
                  <a:cubicBezTo>
                    <a:pt x="5966" y="1869"/>
                    <a:pt x="5804" y="1706"/>
                    <a:pt x="5604" y="1706"/>
                  </a:cubicBezTo>
                  <a:lnTo>
                    <a:pt x="5180" y="1706"/>
                  </a:lnTo>
                  <a:cubicBezTo>
                    <a:pt x="4980" y="1706"/>
                    <a:pt x="4818" y="1869"/>
                    <a:pt x="4818" y="2069"/>
                  </a:cubicBezTo>
                  <a:lnTo>
                    <a:pt x="4818" y="5514"/>
                  </a:lnTo>
                  <a:close/>
                </a:path>
              </a:pathLst>
            </a:custGeom>
            <a:solidFill>
              <a:srgbClr val="122E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22E66"/>
                </a:solidFill>
              </a:endParaRPr>
            </a:p>
          </p:txBody>
        </p:sp>
        <p:pic>
          <p:nvPicPr>
            <p:cNvPr id="21" name="图形 20"/>
            <p:cNvPicPr>
              <a:picLocks noChangeAspect="1"/>
            </p:cNvPicPr>
            <p:nvPr/>
          </p:nvPicPr>
          <p: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339390" y="5616012"/>
              <a:ext cx="369332" cy="369332"/>
            </a:xfrm>
            <a:prstGeom prst="rect">
              <a:avLst/>
            </a:prstGeom>
          </p:spPr>
        </p:pic>
        <p:pic>
          <p:nvPicPr>
            <p:cNvPr id="22" name="图形 21"/>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21396" y="5661248"/>
              <a:ext cx="292924" cy="292924"/>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2.2</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8574"/>
            <a:chOff x="2271562" y="413052"/>
            <a:chExt cx="2627696" cy="568574"/>
          </a:xfrm>
        </p:grpSpPr>
        <p:sp>
          <p:nvSpPr>
            <p:cNvPr id="23" name="文本框 22"/>
            <p:cNvSpPr txBox="1"/>
            <p:nvPr/>
          </p:nvSpPr>
          <p:spPr>
            <a:xfrm>
              <a:off x="2271562" y="413052"/>
              <a:ext cx="2627696" cy="39878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主要功能</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94005"/>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Main functions</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1878965" y="1432560"/>
            <a:ext cx="3463925" cy="4485005"/>
          </a:xfrm>
          <a:prstGeom prst="rect">
            <a:avLst/>
          </a:prstGeom>
          <a:noFill/>
        </p:spPr>
        <p:txBody>
          <a:bodyPr wrap="square" rtlCol="0">
            <a:noAutofit/>
          </a:bodyPr>
          <a:lstStyle/>
          <a:p>
            <a:pPr marL="285750" indent="-285750">
              <a:lnSpc>
                <a:spcPct val="125000"/>
              </a:lnSpc>
              <a:spcBef>
                <a:spcPts val="600"/>
              </a:spcBef>
              <a:spcAft>
                <a:spcPts val="600"/>
              </a:spcAft>
              <a:buFont typeface="Wingdings" panose="05000000000000000000" pitchFamily="2" charset="2"/>
              <a:buChar char="u"/>
            </a:pPr>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sym typeface="+mn-ea"/>
              </a:rPr>
              <a:t>客户端向服务端发送指令</a:t>
            </a:r>
            <a:endParaRPr lang="zh-CN" altLang="zh-CN" sz="2400" kern="100" dirty="0">
              <a:effectLst/>
              <a:latin typeface="等线" panose="02010600030101010101" charset="-122"/>
              <a:ea typeface="等线" panose="02010600030101010101" charset="-122"/>
              <a:cs typeface="Times New Roman" panose="02020603050405020304" pitchFamily="18" charset="0"/>
            </a:endParaRPr>
          </a:p>
          <a:p>
            <a:pPr indent="266700" algn="just" fontAlgn="auto">
              <a:lnSpc>
                <a:spcPct val="150000"/>
              </a:lnSpc>
            </a:pPr>
            <a:r>
              <a:rPr lang="zh-CN" altLang="zh-CN" sz="1600" kern="100" dirty="0">
                <a:effectLst/>
                <a:latin typeface="等线" panose="02010600030101010101" charset="-122"/>
                <a:ea typeface="等线" panose="02010600030101010101" charset="-122"/>
                <a:cs typeface="Times New Roman" panose="02020603050405020304" pitchFamily="18" charset="0"/>
              </a:rPr>
              <a:t>通过信号量flag的值在两个进程之间的传递来决定是否选择对视频中的障碍物进行识别，flag值为1表示识别障碍物，flag值为0表示关闭识别障碍物。两个进程之间的通信依旧通过UDP传输连接进行，在Qt中的编程表现为发送方点击关闭或识别障碍物相关信号量利用QUdpSocket对象udpSocket函数writeDatagram传输数据，包含参数：信号量、目标ip地址以及接口，信号量以QByteArray格式封装。</a:t>
            </a:r>
            <a:endParaRPr lang="zh-CN" altLang="zh-CN" sz="1600" kern="100" dirty="0">
              <a:effectLst/>
              <a:latin typeface="等线" panose="02010600030101010101" charset="-122"/>
              <a:ea typeface="等线" panose="02010600030101010101" charset="-122"/>
              <a:cs typeface="Times New Roman" panose="02020603050405020304" pitchFamily="18" charset="0"/>
            </a:endParaRPr>
          </a:p>
        </p:txBody>
      </p:sp>
      <p:grpSp>
        <p:nvGrpSpPr>
          <p:cNvPr id="22" name="组合 21"/>
          <p:cNvGrpSpPr/>
          <p:nvPr/>
        </p:nvGrpSpPr>
        <p:grpSpPr>
          <a:xfrm>
            <a:off x="-5947" y="163629"/>
            <a:ext cx="1632061" cy="6686208"/>
            <a:chOff x="-5947" y="163629"/>
            <a:chExt cx="1632061" cy="6686208"/>
          </a:xfrm>
        </p:grpSpPr>
        <p:sp>
          <p:nvSpPr>
            <p:cNvPr id="31" name="矩形 30"/>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圆角 31"/>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4" name="文本框 33"/>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6" name="文本框 35"/>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7" name="文本框 36"/>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9" name="文本框 38"/>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0" name="直接连接符 39"/>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26" name="文本框 25"/>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5/17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pic>
        <p:nvPicPr>
          <p:cNvPr id="16" name="图片 15"/>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5629910" y="1353820"/>
            <a:ext cx="6179820" cy="477012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2.2</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8574"/>
            <a:chOff x="2271562" y="413052"/>
            <a:chExt cx="2627696" cy="568574"/>
          </a:xfrm>
        </p:grpSpPr>
        <p:sp>
          <p:nvSpPr>
            <p:cNvPr id="23" name="文本框 22"/>
            <p:cNvSpPr txBox="1"/>
            <p:nvPr/>
          </p:nvSpPr>
          <p:spPr>
            <a:xfrm>
              <a:off x="2271562" y="413052"/>
              <a:ext cx="2627696" cy="39878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主要功能</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94005"/>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Main functions</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2063115" y="1323340"/>
            <a:ext cx="9455150" cy="1712595"/>
          </a:xfrm>
          <a:prstGeom prst="rect">
            <a:avLst/>
          </a:prstGeom>
          <a:noFill/>
        </p:spPr>
        <p:txBody>
          <a:bodyPr wrap="square" rtlCol="0">
            <a:noAutofit/>
          </a:bodyPr>
          <a:lstStyle/>
          <a:p>
            <a:pPr marL="285750" indent="-285750">
              <a:lnSpc>
                <a:spcPct val="125000"/>
              </a:lnSpc>
              <a:spcBef>
                <a:spcPts val="600"/>
              </a:spcBef>
              <a:spcAft>
                <a:spcPts val="600"/>
              </a:spcAft>
              <a:buFont typeface="Wingdings" panose="05000000000000000000" pitchFamily="2" charset="2"/>
              <a:buChar char="u"/>
            </a:pPr>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sym typeface="+mn-ea"/>
              </a:rPr>
              <a:t>服务端接收并显示数据</a:t>
            </a:r>
            <a:endParaRPr lang="zh-CN" altLang="zh-CN" sz="2400" kern="100" dirty="0">
              <a:effectLst/>
              <a:latin typeface="等线" panose="02010600030101010101" charset="-122"/>
              <a:ea typeface="等线" panose="02010600030101010101" charset="-122"/>
              <a:cs typeface="Times New Roman" panose="02020603050405020304" pitchFamily="18" charset="0"/>
            </a:endParaRPr>
          </a:p>
          <a:p>
            <a:pPr indent="266700" algn="just" fontAlgn="auto">
              <a:lnSpc>
                <a:spcPct val="150000"/>
              </a:lnSpc>
            </a:pPr>
            <a:r>
              <a:rPr lang="zh-CN" altLang="zh-CN" sz="1600" kern="100" dirty="0">
                <a:effectLst/>
                <a:latin typeface="等线" panose="02010600030101010101" charset="-122"/>
                <a:ea typeface="等线" panose="02010600030101010101" charset="-122"/>
                <a:cs typeface="Times New Roman" panose="02020603050405020304" pitchFamily="18" charset="0"/>
              </a:rPr>
              <a:t>服务端通过开启两个不同的端口利用QUdpSocket类接收UDP数据报接收两类数据，分别为图像数据和信号量数据。利用字节数组QByteArray类和数据缓冲区QBuffer类实现数据的接收和存储。QImageReader类实现设备文件中图像以及其他图像数据的读入。</a:t>
            </a:r>
            <a:endParaRPr lang="zh-CN" altLang="zh-CN" sz="1600" kern="100" dirty="0">
              <a:effectLst/>
              <a:latin typeface="等线" panose="02010600030101010101" charset="-122"/>
              <a:ea typeface="等线" panose="02010600030101010101" charset="-122"/>
              <a:cs typeface="Times New Roman" panose="02020603050405020304" pitchFamily="18" charset="0"/>
            </a:endParaRPr>
          </a:p>
          <a:p>
            <a:pPr indent="266700" algn="just" fontAlgn="auto">
              <a:lnSpc>
                <a:spcPct val="150000"/>
              </a:lnSpc>
            </a:pPr>
            <a:endParaRPr lang="zh-CN" altLang="zh-CN" sz="1600" kern="100" dirty="0">
              <a:effectLst/>
              <a:latin typeface="等线" panose="02010600030101010101" charset="-122"/>
              <a:ea typeface="等线" panose="02010600030101010101" charset="-122"/>
              <a:cs typeface="Times New Roman" panose="02020603050405020304" pitchFamily="18" charset="0"/>
            </a:endParaRPr>
          </a:p>
          <a:p>
            <a:pPr indent="266700" algn="just" fontAlgn="auto">
              <a:lnSpc>
                <a:spcPct val="150000"/>
              </a:lnSpc>
            </a:pPr>
            <a:endParaRPr lang="zh-CN" altLang="zh-CN" sz="1600" kern="100" dirty="0">
              <a:effectLst/>
              <a:latin typeface="等线" panose="02010600030101010101" charset="-122"/>
              <a:ea typeface="等线" panose="02010600030101010101" charset="-122"/>
              <a:cs typeface="Times New Roman" panose="02020603050405020304" pitchFamily="18" charset="0"/>
            </a:endParaRPr>
          </a:p>
        </p:txBody>
      </p:sp>
      <p:grpSp>
        <p:nvGrpSpPr>
          <p:cNvPr id="22" name="组合 21"/>
          <p:cNvGrpSpPr/>
          <p:nvPr/>
        </p:nvGrpSpPr>
        <p:grpSpPr>
          <a:xfrm>
            <a:off x="-5947" y="163629"/>
            <a:ext cx="1632061" cy="6686208"/>
            <a:chOff x="-5947" y="163629"/>
            <a:chExt cx="1632061" cy="6686208"/>
          </a:xfrm>
        </p:grpSpPr>
        <p:sp>
          <p:nvSpPr>
            <p:cNvPr id="31" name="矩形 30"/>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圆角 31"/>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4" name="文本框 33"/>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6" name="文本框 35"/>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7" name="文本框 36"/>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9" name="文本框 38"/>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0" name="直接连接符 39"/>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26" name="文本框 25"/>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5/17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pic>
        <p:nvPicPr>
          <p:cNvPr id="16" name="图片 15"/>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pic>
        <p:nvPicPr>
          <p:cNvPr id="3" name="图片 2"/>
          <p:cNvPicPr>
            <a:picLocks noChangeAspect="1"/>
          </p:cNvPicPr>
          <p:nvPr>
            <p:custDataLst>
              <p:tags r:id="rId3"/>
            </p:custDataLst>
          </p:nvPr>
        </p:nvPicPr>
        <p:blipFill>
          <a:blip r:embed="rId4"/>
          <a:stretch>
            <a:fillRect/>
          </a:stretch>
        </p:blipFill>
        <p:spPr>
          <a:xfrm>
            <a:off x="2063115" y="3300730"/>
            <a:ext cx="9524365" cy="2945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2.2</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8574"/>
            <a:chOff x="2271562" y="413052"/>
            <a:chExt cx="2627696" cy="568574"/>
          </a:xfrm>
        </p:grpSpPr>
        <p:sp>
          <p:nvSpPr>
            <p:cNvPr id="23" name="文本框 22"/>
            <p:cNvSpPr txBox="1"/>
            <p:nvPr/>
          </p:nvSpPr>
          <p:spPr>
            <a:xfrm>
              <a:off x="2271562" y="413052"/>
              <a:ext cx="2627696" cy="39878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主要功能</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94005"/>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Main functions</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1878965" y="1122045"/>
            <a:ext cx="3463925" cy="5594985"/>
          </a:xfrm>
          <a:prstGeom prst="rect">
            <a:avLst/>
          </a:prstGeom>
          <a:noFill/>
        </p:spPr>
        <p:txBody>
          <a:bodyPr wrap="square" rtlCol="0">
            <a:noAutofit/>
          </a:bodyPr>
          <a:lstStyle/>
          <a:p>
            <a:pPr marL="285750" indent="-285750">
              <a:lnSpc>
                <a:spcPct val="125000"/>
              </a:lnSpc>
              <a:spcBef>
                <a:spcPts val="600"/>
              </a:spcBef>
              <a:spcAft>
                <a:spcPts val="600"/>
              </a:spcAft>
              <a:buFont typeface="Wingdings" panose="05000000000000000000" pitchFamily="2" charset="2"/>
              <a:buChar char="u"/>
            </a:pPr>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sym typeface="+mn-ea"/>
              </a:rPr>
              <a:t>服务端对画面进行处理</a:t>
            </a:r>
            <a:endParaRPr lang="zh-CN" altLang="zh-CN" sz="2400" kern="100" dirty="0">
              <a:effectLst/>
              <a:latin typeface="等线" panose="02010600030101010101" charset="-122"/>
              <a:ea typeface="等线" panose="02010600030101010101" charset="-122"/>
              <a:cs typeface="Times New Roman" panose="02020603050405020304" pitchFamily="18" charset="0"/>
            </a:endParaRPr>
          </a:p>
          <a:p>
            <a:pPr indent="266700" algn="just" fontAlgn="auto">
              <a:lnSpc>
                <a:spcPct val="150000"/>
              </a:lnSpc>
            </a:pPr>
            <a:r>
              <a:rPr lang="zh-CN" altLang="zh-CN" sz="1600" kern="100" dirty="0">
                <a:effectLst/>
                <a:latin typeface="等线" panose="02010600030101010101" charset="-122"/>
                <a:ea typeface="等线" panose="02010600030101010101" charset="-122"/>
                <a:cs typeface="Times New Roman" panose="02020603050405020304" pitchFamily="18" charset="0"/>
              </a:rPr>
              <a:t>根据所接收的信号量判断是否开启障碍物识别。实现障碍物识别包括以下步骤：首先利用Yolov5::LetterBox分割图片，获取数据集中训练模型标签基本信息，物体的中心位置，物体的长宽（h,w），标签边界四个点坐标等信息，再通过Yolov5::readModel读取权重文件，加载模型，获取模型的基本信息,训练权重文件，接着通过Yolov5::Detect测试模型，识别图片中的物体及类别，获取预测框含有目标的置信度和预测框预测，最后通过Yolov5::drawPred根据训练结果，画出标签框。</a:t>
            </a:r>
            <a:endParaRPr lang="zh-CN" altLang="zh-CN" sz="1600" kern="100" dirty="0">
              <a:effectLst/>
              <a:latin typeface="等线" panose="02010600030101010101" charset="-122"/>
              <a:ea typeface="等线" panose="02010600030101010101" charset="-122"/>
              <a:cs typeface="Times New Roman" panose="02020603050405020304" pitchFamily="18" charset="0"/>
            </a:endParaRPr>
          </a:p>
        </p:txBody>
      </p:sp>
      <p:grpSp>
        <p:nvGrpSpPr>
          <p:cNvPr id="22" name="组合 21"/>
          <p:cNvGrpSpPr/>
          <p:nvPr/>
        </p:nvGrpSpPr>
        <p:grpSpPr>
          <a:xfrm>
            <a:off x="-5947" y="163629"/>
            <a:ext cx="1632061" cy="6686208"/>
            <a:chOff x="-5947" y="163629"/>
            <a:chExt cx="1632061" cy="6686208"/>
          </a:xfrm>
        </p:grpSpPr>
        <p:sp>
          <p:nvSpPr>
            <p:cNvPr id="31" name="矩形 30"/>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圆角 31"/>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4" name="文本框 33"/>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6" name="文本框 35"/>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7" name="文本框 36"/>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9" name="文本框 38"/>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0" name="直接连接符 39"/>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26" name="文本框 25"/>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5/17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pic>
        <p:nvPicPr>
          <p:cNvPr id="16" name="图片 15"/>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pic>
        <p:nvPicPr>
          <p:cNvPr id="3" name="图片 2"/>
          <p:cNvPicPr>
            <a:picLocks noChangeAspect="1"/>
          </p:cNvPicPr>
          <p:nvPr>
            <p:custDataLst>
              <p:tags r:id="rId3"/>
            </p:custDataLst>
          </p:nvPr>
        </p:nvPicPr>
        <p:blipFill>
          <a:blip r:embed="rId4"/>
          <a:stretch>
            <a:fillRect/>
          </a:stretch>
        </p:blipFill>
        <p:spPr>
          <a:xfrm>
            <a:off x="5576570" y="1226185"/>
            <a:ext cx="6065520" cy="536448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2.2</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8574"/>
            <a:chOff x="2271562" y="413052"/>
            <a:chExt cx="2627696" cy="568574"/>
          </a:xfrm>
        </p:grpSpPr>
        <p:sp>
          <p:nvSpPr>
            <p:cNvPr id="23" name="文本框 22"/>
            <p:cNvSpPr txBox="1"/>
            <p:nvPr/>
          </p:nvSpPr>
          <p:spPr>
            <a:xfrm>
              <a:off x="2271562" y="413052"/>
              <a:ext cx="2627696" cy="39878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主要功能</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94005"/>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Main functions</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1885315" y="1315720"/>
            <a:ext cx="3484245" cy="2052320"/>
          </a:xfrm>
          <a:prstGeom prst="rect">
            <a:avLst/>
          </a:prstGeom>
          <a:noFill/>
        </p:spPr>
        <p:txBody>
          <a:bodyPr wrap="square" rtlCol="0">
            <a:noAutofit/>
          </a:bodyPr>
          <a:lstStyle/>
          <a:p>
            <a:pPr marL="285750" indent="-285750">
              <a:lnSpc>
                <a:spcPct val="125000"/>
              </a:lnSpc>
              <a:spcBef>
                <a:spcPts val="600"/>
              </a:spcBef>
              <a:spcAft>
                <a:spcPts val="600"/>
              </a:spcAft>
              <a:buFont typeface="Wingdings" panose="05000000000000000000" pitchFamily="2" charset="2"/>
              <a:buChar char="u"/>
            </a:pPr>
            <a:r>
              <a:rPr lang="zh-CN" altLang="en-US" b="1" kern="100" dirty="0">
                <a:solidFill>
                  <a:srgbClr val="122E66"/>
                </a:solidFill>
                <a:effectLst/>
                <a:latin typeface="等线" panose="02010600030101010101" charset="-122"/>
                <a:ea typeface="OPPOSans R" panose="00020600040101010101" pitchFamily="18" charset="-122"/>
                <a:cs typeface="Times New Roman" panose="02020603050405020304" pitchFamily="18" charset="0"/>
                <a:sym typeface="+mn-ea"/>
              </a:rPr>
              <a:t>服务端将处理过的画面传递给客户端并由客户端显示</a:t>
            </a:r>
            <a:endParaRPr lang="zh-CN" altLang="zh-CN" sz="2400" kern="100" dirty="0">
              <a:effectLst/>
              <a:latin typeface="等线" panose="02010600030101010101" charset="-122"/>
              <a:ea typeface="等线" panose="02010600030101010101" charset="-122"/>
              <a:cs typeface="Times New Roman" panose="02020603050405020304" pitchFamily="18" charset="0"/>
            </a:endParaRPr>
          </a:p>
          <a:p>
            <a:pPr indent="266700" algn="just" fontAlgn="auto">
              <a:lnSpc>
                <a:spcPct val="150000"/>
              </a:lnSpc>
            </a:pPr>
            <a:r>
              <a:rPr lang="zh-CN" altLang="zh-CN" sz="1600" kern="100" dirty="0">
                <a:effectLst/>
                <a:latin typeface="等线" panose="02010600030101010101" charset="-122"/>
                <a:ea typeface="等线" panose="02010600030101010101" charset="-122"/>
                <a:cs typeface="Times New Roman" panose="02020603050405020304" pitchFamily="18" charset="0"/>
              </a:rPr>
              <a:t>该功能的实现方式与客户端将画面传递给服务端并由服务端显示的实现方式相同，在这里不再赘述。</a:t>
            </a:r>
            <a:endParaRPr lang="zh-CN" altLang="zh-CN" sz="1600" kern="100" dirty="0">
              <a:effectLst/>
              <a:latin typeface="等线" panose="02010600030101010101" charset="-122"/>
              <a:ea typeface="等线" panose="02010600030101010101" charset="-122"/>
              <a:cs typeface="Times New Roman" panose="02020603050405020304" pitchFamily="18" charset="0"/>
            </a:endParaRPr>
          </a:p>
        </p:txBody>
      </p:sp>
      <p:grpSp>
        <p:nvGrpSpPr>
          <p:cNvPr id="22" name="组合 21"/>
          <p:cNvGrpSpPr/>
          <p:nvPr/>
        </p:nvGrpSpPr>
        <p:grpSpPr>
          <a:xfrm>
            <a:off x="-5947" y="163629"/>
            <a:ext cx="1632061" cy="6686208"/>
            <a:chOff x="-5947" y="163629"/>
            <a:chExt cx="1632061" cy="6686208"/>
          </a:xfrm>
        </p:grpSpPr>
        <p:sp>
          <p:nvSpPr>
            <p:cNvPr id="31" name="矩形 30"/>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圆角 31"/>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4" name="文本框 33"/>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6" name="文本框 35"/>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7" name="文本框 36"/>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9" name="文本框 38"/>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0" name="直接连接符 39"/>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26" name="文本框 25"/>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5/17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pic>
        <p:nvPicPr>
          <p:cNvPr id="16" name="图片 15"/>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pic>
        <p:nvPicPr>
          <p:cNvPr id="2" name="图片 1"/>
          <p:cNvPicPr>
            <a:picLocks noChangeAspect="1"/>
          </p:cNvPicPr>
          <p:nvPr>
            <p:custDataLst>
              <p:tags r:id="rId3"/>
            </p:custDataLst>
          </p:nvPr>
        </p:nvPicPr>
        <p:blipFill>
          <a:blip r:embed="rId4"/>
          <a:stretch>
            <a:fillRect/>
          </a:stretch>
        </p:blipFill>
        <p:spPr>
          <a:xfrm>
            <a:off x="6028055" y="1242695"/>
            <a:ext cx="5100955" cy="2218055"/>
          </a:xfrm>
          <a:prstGeom prst="rect">
            <a:avLst/>
          </a:prstGeom>
        </p:spPr>
      </p:pic>
      <p:pic>
        <p:nvPicPr>
          <p:cNvPr id="4" name="图片 3"/>
          <p:cNvPicPr>
            <a:picLocks noChangeAspect="1"/>
          </p:cNvPicPr>
          <p:nvPr>
            <p:custDataLst>
              <p:tags r:id="rId5"/>
            </p:custDataLst>
          </p:nvPr>
        </p:nvPicPr>
        <p:blipFill>
          <a:blip r:embed="rId6"/>
          <a:stretch>
            <a:fillRect/>
          </a:stretch>
        </p:blipFill>
        <p:spPr>
          <a:xfrm>
            <a:off x="1562100" y="3744595"/>
            <a:ext cx="9822180" cy="28270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2.3</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8325"/>
            <a:chOff x="2271562" y="413052"/>
            <a:chExt cx="2627696" cy="568325"/>
          </a:xfrm>
        </p:grpSpPr>
        <p:sp>
          <p:nvSpPr>
            <p:cNvPr id="23" name="文本框 22"/>
            <p:cNvSpPr txBox="1"/>
            <p:nvPr/>
          </p:nvSpPr>
          <p:spPr>
            <a:xfrm>
              <a:off x="2271562" y="413052"/>
              <a:ext cx="2627696"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Yolov5</a:t>
              </a:r>
              <a:r>
                <a:rPr lang="zh-CN" altLang="en-US" sz="2000" dirty="0">
                  <a:latin typeface="OPPOSans B" panose="00020600040101010101" pitchFamily="18" charset="-122"/>
                  <a:ea typeface="OPPOSans B" panose="00020600040101010101" pitchFamily="18" charset="-122"/>
                  <a:cs typeface="OPPOSans B" panose="00020600040101010101" pitchFamily="18" charset="-122"/>
                </a:rPr>
                <a:t>具体技术说明</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372"/>
              <a:ext cx="2509520" cy="294005"/>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Yolov5 Specific Technical Description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5947" y="163629"/>
            <a:ext cx="1632061" cy="6686208"/>
            <a:chOff x="-5947" y="163629"/>
            <a:chExt cx="1632061" cy="6686208"/>
          </a:xfrm>
        </p:grpSpPr>
        <p:sp>
          <p:nvSpPr>
            <p:cNvPr id="31" name="矩形 30"/>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圆角 31"/>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4" name="文本框 33"/>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6" name="文本框 35"/>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7" name="文本框 36"/>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9" name="文本框 38"/>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0" name="直接连接符 39"/>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26" name="文本框 25"/>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5/17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
        <p:nvSpPr>
          <p:cNvPr id="2" name="文本框 1"/>
          <p:cNvSpPr txBox="1"/>
          <p:nvPr/>
        </p:nvSpPr>
        <p:spPr>
          <a:xfrm>
            <a:off x="1626235" y="1363345"/>
            <a:ext cx="4344670" cy="4864100"/>
          </a:xfrm>
          <a:prstGeom prst="rect">
            <a:avLst/>
          </a:prstGeom>
          <a:noFill/>
        </p:spPr>
        <p:txBody>
          <a:bodyPr wrap="square" rtlCol="0">
            <a:noAutofit/>
          </a:bodyPr>
          <a:lstStyle/>
          <a:p>
            <a:pPr marL="285750" indent="-285750" algn="l" fontAlgn="auto">
              <a:lnSpc>
                <a:spcPct val="125000"/>
              </a:lnSpc>
              <a:spcBef>
                <a:spcPts val="600"/>
              </a:spcBef>
              <a:spcAft>
                <a:spcPts val="600"/>
              </a:spcAft>
              <a:buClrTx/>
              <a:buSzTx/>
              <a:buFont typeface="Wingdings" panose="05000000000000000000" pitchFamily="2" charset="2"/>
              <a:buChar char="u"/>
            </a:pPr>
            <a:r>
              <a:rPr lang="zh-CN" altLang="en-US" sz="18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sym typeface="+mn-ea"/>
              </a:rPr>
              <a:t>障碍物识别模型生成训练</a:t>
            </a:r>
            <a:endParaRPr lang="zh-CN" altLang="en-US" sz="18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indent="457200" algn="l" fontAlgn="auto">
              <a:lnSpc>
                <a:spcPct val="125000"/>
              </a:lnSpc>
            </a:pPr>
            <a:r>
              <a:rPr lang="zh-CN" altLang="en-US" sz="1600" dirty="0">
                <a:solidFill>
                  <a:schemeClr val="tx1"/>
                </a:solidFill>
                <a:latin typeface="等线" panose="02010600030101010101" charset="-122"/>
                <a:ea typeface="等线" panose="02010600030101010101" charset="-122"/>
                <a:cs typeface="等线" panose="02010600030101010101" charset="-122"/>
              </a:rPr>
              <a:t>主要使用了yolov5源码的train.py、test.py、detect.py、export.py等代码文件。</a:t>
            </a:r>
            <a:endParaRPr lang="zh-CN" altLang="en-US" sz="1600" dirty="0">
              <a:solidFill>
                <a:schemeClr val="tx1"/>
              </a:solidFill>
              <a:latin typeface="等线" panose="02010600030101010101" charset="-122"/>
              <a:ea typeface="等线" panose="02010600030101010101" charset="-122"/>
              <a:cs typeface="等线" panose="02010600030101010101" charset="-122"/>
            </a:endParaRPr>
          </a:p>
          <a:p>
            <a:pPr indent="457200" algn="l" fontAlgn="auto">
              <a:lnSpc>
                <a:spcPct val="125000"/>
              </a:lnSpc>
            </a:pPr>
            <a:r>
              <a:rPr lang="zh-CN" altLang="en-US" sz="1600" dirty="0">
                <a:solidFill>
                  <a:schemeClr val="tx1"/>
                </a:solidFill>
                <a:latin typeface="等线" panose="02010600030101010101" charset="-122"/>
                <a:ea typeface="等线" panose="02010600030101010101" charset="-122"/>
                <a:cs typeface="等线" panose="02010600030101010101" charset="-122"/>
              </a:rPr>
              <a:t>首先配置yolov5算法的pytorch运行环境以及导入相关依赖库，接着进行数据的收集打标签形成自己的数据集，在yolov5-master同级目录下创建datasets将数据集放入其中，根据数据集创建yaml训练数据配置文件。</a:t>
            </a:r>
            <a:endParaRPr lang="zh-CN" altLang="en-US" sz="1600" dirty="0">
              <a:solidFill>
                <a:schemeClr val="tx1"/>
              </a:solidFill>
              <a:latin typeface="等线" panose="02010600030101010101" charset="-122"/>
              <a:ea typeface="等线" panose="02010600030101010101" charset="-122"/>
              <a:cs typeface="等线" panose="02010600030101010101" charset="-122"/>
            </a:endParaRPr>
          </a:p>
          <a:p>
            <a:pPr indent="457200" algn="l" fontAlgn="auto">
              <a:lnSpc>
                <a:spcPct val="125000"/>
              </a:lnSpc>
            </a:pPr>
            <a:r>
              <a:rPr lang="zh-CN" altLang="en-US" sz="1600" dirty="0">
                <a:solidFill>
                  <a:schemeClr val="tx1"/>
                </a:solidFill>
                <a:latin typeface="等线" panose="02010600030101010101" charset="-122"/>
                <a:ea typeface="等线" panose="02010600030101010101" charset="-122"/>
                <a:cs typeface="等线" panose="02010600030101010101" charset="-122"/>
              </a:rPr>
              <a:t>然后，在train.py中引用自己创建的obstacle.yaml、设置训练图像大小以及簇数。通过在终端引用命令行语句进行模型训练，产生best.pt权重文件，使用detect.py进行验证。最后在export.py文件中设置相应参数将best.pt文件转化为能被c++引用的onnx文件进行模式识别。</a:t>
            </a:r>
            <a:endParaRPr lang="zh-CN" altLang="en-US" sz="1600" dirty="0">
              <a:solidFill>
                <a:schemeClr val="tx1"/>
              </a:solidFill>
              <a:latin typeface="等线" panose="02010600030101010101" charset="-122"/>
              <a:ea typeface="等线" panose="02010600030101010101" charset="-122"/>
              <a:cs typeface="等线" panose="02010600030101010101" charset="-122"/>
            </a:endParaRPr>
          </a:p>
        </p:txBody>
      </p:sp>
      <p:pic>
        <p:nvPicPr>
          <p:cNvPr id="16" name="图片 15"/>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pic>
        <p:nvPicPr>
          <p:cNvPr id="3" name="图片 2"/>
          <p:cNvPicPr>
            <a:picLocks noChangeAspect="1"/>
          </p:cNvPicPr>
          <p:nvPr>
            <p:custDataLst>
              <p:tags r:id="rId3"/>
            </p:custDataLst>
          </p:nvPr>
        </p:nvPicPr>
        <p:blipFill>
          <a:blip r:embed="rId4"/>
          <a:stretch>
            <a:fillRect/>
          </a:stretch>
        </p:blipFill>
        <p:spPr>
          <a:xfrm>
            <a:off x="6026150" y="1801495"/>
            <a:ext cx="5894070" cy="39878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2.4</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8574"/>
            <a:chOff x="2271562" y="413052"/>
            <a:chExt cx="2627696" cy="568574"/>
          </a:xfrm>
        </p:grpSpPr>
        <p:sp>
          <p:nvSpPr>
            <p:cNvPr id="23" name="文本框 22"/>
            <p:cNvSpPr txBox="1"/>
            <p:nvPr/>
          </p:nvSpPr>
          <p:spPr>
            <a:xfrm>
              <a:off x="2271562" y="413052"/>
              <a:ext cx="2627696" cy="398780"/>
            </a:xfrm>
            <a:prstGeom prst="rect">
              <a:avLst/>
            </a:prstGeom>
            <a:noFill/>
          </p:spPr>
          <p:txBody>
            <a:bodyPr wrap="square" rtlCol="0">
              <a:spAutoFit/>
            </a:bodyPr>
            <a:lstStyle/>
            <a:p>
              <a:r>
                <a:rPr lang="zh-CN" sz="2000" dirty="0">
                  <a:latin typeface="OPPOSans B" panose="00020600040101010101" pitchFamily="18" charset="-122"/>
                  <a:ea typeface="OPPOSans B" panose="00020600040101010101" pitchFamily="18" charset="-122"/>
                  <a:cs typeface="OPPOSans B" panose="00020600040101010101" pitchFamily="18" charset="-122"/>
                </a:rPr>
                <a:t>效果展示</a:t>
              </a:r>
              <a:endParaRPr lang="zh-CN"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94005"/>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Show</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1564005" y="1262380"/>
            <a:ext cx="4993005" cy="5396865"/>
          </a:xfrm>
          <a:prstGeom prst="rect">
            <a:avLst/>
          </a:prstGeom>
          <a:noFill/>
        </p:spPr>
        <p:txBody>
          <a:bodyPr wrap="square" rtlCol="0">
            <a:noAutofit/>
          </a:bodyPr>
          <a:lstStyle/>
          <a:p>
            <a:pPr indent="0" algn="ctr">
              <a:lnSpc>
                <a:spcPct val="125000"/>
              </a:lnSpc>
              <a:spcBef>
                <a:spcPts val="600"/>
              </a:spcBef>
              <a:spcAft>
                <a:spcPts val="600"/>
              </a:spcAft>
              <a:buFont typeface="Wingdings" panose="05000000000000000000" pitchFamily="2" charset="2"/>
              <a:buNone/>
            </a:pPr>
            <a:r>
              <a:rPr lang="zh-CN" altLang="en-US" b="1" kern="100" dirty="0">
                <a:solidFill>
                  <a:srgbClr val="122E66"/>
                </a:solidFill>
                <a:effectLst/>
                <a:latin typeface="等线" panose="02010600030101010101" charset="-122"/>
                <a:ea typeface="OPPOSans R" panose="00020600040101010101" pitchFamily="18" charset="-122"/>
                <a:cs typeface="Times New Roman" panose="02020603050405020304" pitchFamily="18" charset="0"/>
                <a:sym typeface="+mn-ea"/>
              </a:rPr>
              <a:t>服务端</a:t>
            </a:r>
            <a:endParaRPr lang="zh-CN" altLang="zh-CN" kern="100" dirty="0">
              <a:effectLst/>
              <a:latin typeface="等线" panose="02010600030101010101" charset="-122"/>
              <a:ea typeface="等线" panose="02010600030101010101" charset="-122"/>
              <a:cs typeface="Times New Roman" panose="02020603050405020304" pitchFamily="18" charset="0"/>
            </a:endParaRPr>
          </a:p>
          <a:p>
            <a:pPr marL="285750" indent="0" algn="ctr">
              <a:lnSpc>
                <a:spcPct val="125000"/>
              </a:lnSpc>
              <a:spcBef>
                <a:spcPts val="600"/>
              </a:spcBef>
              <a:spcAft>
                <a:spcPts val="600"/>
              </a:spcAft>
              <a:buFont typeface="Wingdings" panose="05000000000000000000" pitchFamily="2" charset="2"/>
              <a:buNone/>
            </a:pPr>
            <a:endParaRPr lang="zh-CN" altLang="zh-CN" sz="1600" kern="100" dirty="0">
              <a:effectLst/>
              <a:latin typeface="等线" panose="02010600030101010101" charset="-122"/>
              <a:ea typeface="等线" panose="02010600030101010101" charset="-122"/>
              <a:cs typeface="Times New Roman" panose="02020603050405020304" pitchFamily="18" charset="0"/>
            </a:endParaRPr>
          </a:p>
        </p:txBody>
      </p:sp>
      <p:grpSp>
        <p:nvGrpSpPr>
          <p:cNvPr id="22" name="组合 21"/>
          <p:cNvGrpSpPr/>
          <p:nvPr/>
        </p:nvGrpSpPr>
        <p:grpSpPr>
          <a:xfrm>
            <a:off x="-5947" y="163629"/>
            <a:ext cx="1632061" cy="6686208"/>
            <a:chOff x="-5947" y="163629"/>
            <a:chExt cx="1632061" cy="6686208"/>
          </a:xfrm>
        </p:grpSpPr>
        <p:sp>
          <p:nvSpPr>
            <p:cNvPr id="31" name="矩形 30"/>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圆角 31"/>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4" name="文本框 33"/>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6" name="文本框 35"/>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7" name="文本框 36"/>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9" name="文本框 38"/>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0" name="直接连接符 39"/>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26" name="文本框 25"/>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5/17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pic>
        <p:nvPicPr>
          <p:cNvPr id="16" name="图片 15"/>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pic>
        <p:nvPicPr>
          <p:cNvPr id="3" name="图片 2"/>
          <p:cNvPicPr>
            <a:picLocks noChangeAspect="1"/>
          </p:cNvPicPr>
          <p:nvPr>
            <p:custDataLst>
              <p:tags r:id="rId3"/>
            </p:custDataLst>
          </p:nvPr>
        </p:nvPicPr>
        <p:blipFill>
          <a:blip r:embed="rId4"/>
          <a:stretch>
            <a:fillRect/>
          </a:stretch>
        </p:blipFill>
        <p:spPr>
          <a:xfrm>
            <a:off x="1626235" y="1866265"/>
            <a:ext cx="4698365" cy="4276725"/>
          </a:xfrm>
          <a:prstGeom prst="rect">
            <a:avLst/>
          </a:prstGeom>
        </p:spPr>
      </p:pic>
      <p:sp>
        <p:nvSpPr>
          <p:cNvPr id="4" name="文本框 3"/>
          <p:cNvSpPr txBox="1"/>
          <p:nvPr>
            <p:custDataLst>
              <p:tags r:id="rId5"/>
            </p:custDataLst>
          </p:nvPr>
        </p:nvSpPr>
        <p:spPr>
          <a:xfrm>
            <a:off x="6654800" y="1262380"/>
            <a:ext cx="4993005" cy="5396865"/>
          </a:xfrm>
          <a:prstGeom prst="rect">
            <a:avLst/>
          </a:prstGeom>
          <a:noFill/>
        </p:spPr>
        <p:txBody>
          <a:bodyPr wrap="square" rtlCol="0">
            <a:noAutofit/>
          </a:bodyPr>
          <a:p>
            <a:pPr indent="0" algn="ctr">
              <a:lnSpc>
                <a:spcPct val="125000"/>
              </a:lnSpc>
              <a:spcBef>
                <a:spcPts val="600"/>
              </a:spcBef>
              <a:spcAft>
                <a:spcPts val="600"/>
              </a:spcAft>
              <a:buFont typeface="Wingdings" panose="05000000000000000000" pitchFamily="2" charset="2"/>
              <a:buNone/>
            </a:pPr>
            <a:r>
              <a:rPr lang="zh-CN" altLang="en-US" sz="2000" b="1" kern="100" dirty="0">
                <a:solidFill>
                  <a:srgbClr val="122E66"/>
                </a:solidFill>
                <a:effectLst/>
                <a:latin typeface="等线" panose="02010600030101010101" charset="-122"/>
                <a:ea typeface="OPPOSans R" panose="00020600040101010101" pitchFamily="18" charset="-122"/>
                <a:cs typeface="Times New Roman" panose="02020603050405020304" pitchFamily="18" charset="0"/>
                <a:sym typeface="+mn-ea"/>
              </a:rPr>
              <a:t>客户端</a:t>
            </a:r>
            <a:endParaRPr lang="zh-CN" altLang="zh-CN" kern="100" dirty="0">
              <a:effectLst/>
              <a:latin typeface="等线" panose="02010600030101010101" charset="-122"/>
              <a:ea typeface="等线" panose="02010600030101010101" charset="-122"/>
              <a:cs typeface="Times New Roman" panose="02020603050405020304" pitchFamily="18" charset="0"/>
            </a:endParaRPr>
          </a:p>
          <a:p>
            <a:pPr marL="285750" indent="0" algn="ctr">
              <a:lnSpc>
                <a:spcPct val="125000"/>
              </a:lnSpc>
              <a:spcBef>
                <a:spcPts val="600"/>
              </a:spcBef>
              <a:spcAft>
                <a:spcPts val="600"/>
              </a:spcAft>
              <a:buFont typeface="Wingdings" panose="05000000000000000000" pitchFamily="2" charset="2"/>
              <a:buNone/>
            </a:pPr>
            <a:endParaRPr lang="zh-CN" altLang="zh-CN" sz="1600" kern="100" dirty="0">
              <a:effectLst/>
              <a:latin typeface="等线" panose="02010600030101010101" charset="-122"/>
              <a:ea typeface="等线" panose="02010600030101010101" charset="-122"/>
              <a:cs typeface="Times New Roman" panose="02020603050405020304" pitchFamily="18" charset="0"/>
            </a:endParaRPr>
          </a:p>
        </p:txBody>
      </p:sp>
      <p:pic>
        <p:nvPicPr>
          <p:cNvPr id="5" name="图片 4"/>
          <p:cNvPicPr>
            <a:picLocks noChangeAspect="1"/>
          </p:cNvPicPr>
          <p:nvPr>
            <p:custDataLst>
              <p:tags r:id="rId6"/>
            </p:custDataLst>
          </p:nvPr>
        </p:nvPicPr>
        <p:blipFill>
          <a:blip r:embed="rId7"/>
          <a:stretch>
            <a:fillRect/>
          </a:stretch>
        </p:blipFill>
        <p:spPr>
          <a:xfrm>
            <a:off x="6557010" y="1791970"/>
            <a:ext cx="5454015" cy="44259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2.3</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51376"/>
            <a:chOff x="2271562" y="413052"/>
            <a:chExt cx="2627696" cy="551376"/>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木卫林输入研究标题</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print the presentation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1"/>
          <a:stretch>
            <a:fillRect/>
          </a:stretch>
        </p:blipFill>
        <p:spPr>
          <a:xfrm>
            <a:off x="1712739" y="1636549"/>
            <a:ext cx="9782779" cy="3306417"/>
          </a:xfrm>
          <a:prstGeom prst="rect">
            <a:avLst/>
          </a:prstGeom>
        </p:spPr>
      </p:pic>
      <p:sp>
        <p:nvSpPr>
          <p:cNvPr id="22" name="文本框 21"/>
          <p:cNvSpPr txBox="1"/>
          <p:nvPr/>
        </p:nvSpPr>
        <p:spPr>
          <a:xfrm>
            <a:off x="1921497" y="5251594"/>
            <a:ext cx="9438989" cy="961930"/>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木卫林输入标题</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OPPOSans R" panose="00020600040101010101" pitchFamily="18" charset="-122"/>
                <a:ea typeface="OPPOSans R" panose="00020600040101010101" pitchFamily="18" charset="-122"/>
                <a:cs typeface="OPPOSans R" panose="00020600040101010101" pitchFamily="18" charset="-122"/>
              </a:rPr>
              <a:t>在这里输入解释说明内容，在这里输入解释说明内容在这里输入解释说明内容在这里输入解释解释在这里输入解释说明内容说明内容输入解释说明内容在这里输入解释说明内容在这里输入输入解释</a:t>
            </a: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grpSp>
        <p:nvGrpSpPr>
          <p:cNvPr id="20" name="组合 19"/>
          <p:cNvGrpSpPr/>
          <p:nvPr/>
        </p:nvGrpSpPr>
        <p:grpSpPr>
          <a:xfrm>
            <a:off x="-5947" y="163629"/>
            <a:ext cx="1632061" cy="6686208"/>
            <a:chOff x="-5947" y="163629"/>
            <a:chExt cx="1632061" cy="6686208"/>
          </a:xfrm>
        </p:grpSpPr>
        <p:sp>
          <p:nvSpPr>
            <p:cNvPr id="26" name="矩形 25"/>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圆角 38"/>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0" name="文本框 39"/>
            <p:cNvSpPr txBox="1"/>
            <p:nvPr/>
          </p:nvSpPr>
          <p:spPr>
            <a:xfrm>
              <a:off x="1" y="1848886"/>
              <a:ext cx="115926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绪     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1" name="文本框 40"/>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研究背景</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2" name="文本框 41"/>
            <p:cNvSpPr txBox="1"/>
            <p:nvPr/>
          </p:nvSpPr>
          <p:spPr>
            <a:xfrm>
              <a:off x="-5947" y="3160251"/>
              <a:ext cx="116521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研究工作</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3" name="文本框 42"/>
            <p:cNvSpPr txBox="1"/>
            <p:nvPr/>
          </p:nvSpPr>
          <p:spPr>
            <a:xfrm>
              <a:off x="1" y="3815933"/>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论文总结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44" name="图片 43" descr="ct1-logo"/>
            <p:cNvPicPr>
              <a:picLocks noChangeAspect="1"/>
            </p:cNvPicPr>
            <p:nvPr/>
          </p:nvPicPr>
          <p:blipFill>
            <a:blip r:embed="rId2">
              <a:duotone>
                <a:prstClr val="black"/>
                <a:schemeClr val="accent5">
                  <a:tint val="45000"/>
                  <a:satMod val="400000"/>
                </a:schemeClr>
              </a:duotone>
              <a:extLst>
                <a:ext uri="{BEBA8EAE-BF5A-486C-A8C5-ECC9F3942E4B}">
                  <a14:imgProps xmlns:a14="http://schemas.microsoft.com/office/drawing/2010/main">
                    <a14:imgLayer r:embed="rId3">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45" name="文本框 44"/>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6" name="直接连接符 45"/>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47" name="文本框 46"/>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6/17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2.4</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51376"/>
            <a:chOff x="2271562" y="413052"/>
            <a:chExt cx="2627696" cy="551376"/>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木卫林输入研究标题</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print the presentation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2" name="图片 21"/>
          <p:cNvPicPr>
            <a:picLocks noChangeAspect="1"/>
          </p:cNvPicPr>
          <p:nvPr/>
        </p:nvPicPr>
        <p:blipFill>
          <a:blip r:embed="rId1"/>
          <a:stretch>
            <a:fillRect/>
          </a:stretch>
        </p:blipFill>
        <p:spPr>
          <a:xfrm>
            <a:off x="1795795" y="1590962"/>
            <a:ext cx="5674795" cy="4449941"/>
          </a:xfrm>
          <a:prstGeom prst="rect">
            <a:avLst/>
          </a:prstGeom>
        </p:spPr>
      </p:pic>
      <p:pic>
        <p:nvPicPr>
          <p:cNvPr id="21" name="图片 20"/>
          <p:cNvPicPr>
            <a:picLocks noChangeAspect="1"/>
          </p:cNvPicPr>
          <p:nvPr/>
        </p:nvPicPr>
        <p:blipFill>
          <a:blip r:embed="rId2"/>
          <a:srcRect r="50604"/>
          <a:stretch>
            <a:fillRect/>
          </a:stretch>
        </p:blipFill>
        <p:spPr>
          <a:xfrm>
            <a:off x="8101171" y="1453288"/>
            <a:ext cx="2929713" cy="2375912"/>
          </a:xfrm>
          <a:prstGeom prst="rect">
            <a:avLst/>
          </a:prstGeom>
        </p:spPr>
      </p:pic>
      <p:pic>
        <p:nvPicPr>
          <p:cNvPr id="25" name="图片 24"/>
          <p:cNvPicPr>
            <a:picLocks noChangeAspect="1"/>
          </p:cNvPicPr>
          <p:nvPr/>
        </p:nvPicPr>
        <p:blipFill>
          <a:blip r:embed="rId2"/>
          <a:srcRect l="49318"/>
          <a:stretch>
            <a:fillRect/>
          </a:stretch>
        </p:blipFill>
        <p:spPr>
          <a:xfrm>
            <a:off x="8212296" y="4014314"/>
            <a:ext cx="3039548" cy="2402412"/>
          </a:xfrm>
          <a:prstGeom prst="rect">
            <a:avLst/>
          </a:prstGeom>
        </p:spPr>
      </p:pic>
      <p:grpSp>
        <p:nvGrpSpPr>
          <p:cNvPr id="26" name="组合 25"/>
          <p:cNvGrpSpPr/>
          <p:nvPr/>
        </p:nvGrpSpPr>
        <p:grpSpPr>
          <a:xfrm>
            <a:off x="-5947" y="163629"/>
            <a:ext cx="1632061" cy="6686208"/>
            <a:chOff x="-5947" y="163629"/>
            <a:chExt cx="1632061" cy="6686208"/>
          </a:xfrm>
        </p:grpSpPr>
        <p:sp>
          <p:nvSpPr>
            <p:cNvPr id="40" name="矩形 39"/>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圆角 40"/>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2" name="文本框 41"/>
            <p:cNvSpPr txBox="1"/>
            <p:nvPr/>
          </p:nvSpPr>
          <p:spPr>
            <a:xfrm>
              <a:off x="1" y="1848886"/>
              <a:ext cx="115926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绪     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3" name="文本框 42"/>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研究背景</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4" name="文本框 43"/>
            <p:cNvSpPr txBox="1"/>
            <p:nvPr/>
          </p:nvSpPr>
          <p:spPr>
            <a:xfrm>
              <a:off x="-5947" y="3160251"/>
              <a:ext cx="116521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研究工作</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5" name="文本框 44"/>
            <p:cNvSpPr txBox="1"/>
            <p:nvPr/>
          </p:nvSpPr>
          <p:spPr>
            <a:xfrm>
              <a:off x="1" y="3815933"/>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论文总结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46" name="图片 45" descr="ct1-logo"/>
            <p:cNvPicPr>
              <a:picLocks noChangeAspect="1"/>
            </p:cNvPicPr>
            <p:nvPr/>
          </p:nvPicPr>
          <p:blipFill>
            <a:blip r:embed="rId3">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47" name="文本框 46"/>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8" name="直接连接符 47"/>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49" name="文本框 48"/>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7/17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3.1</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51376"/>
            <a:chOff x="2271562" y="413052"/>
            <a:chExt cx="2627696" cy="551376"/>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木卫林输入研究标题</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print the presentation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2" name="图片 21"/>
          <p:cNvPicPr>
            <a:picLocks noChangeAspect="1"/>
          </p:cNvPicPr>
          <p:nvPr/>
        </p:nvPicPr>
        <p:blipFill>
          <a:blip r:embed="rId1"/>
          <a:stretch>
            <a:fillRect/>
          </a:stretch>
        </p:blipFill>
        <p:spPr>
          <a:xfrm>
            <a:off x="1712739" y="1401657"/>
            <a:ext cx="9861971" cy="3881099"/>
          </a:xfrm>
          <a:prstGeom prst="rect">
            <a:avLst/>
          </a:prstGeom>
        </p:spPr>
      </p:pic>
      <p:sp>
        <p:nvSpPr>
          <p:cNvPr id="2" name="文本框 1"/>
          <p:cNvSpPr txBox="1"/>
          <p:nvPr/>
        </p:nvSpPr>
        <p:spPr>
          <a:xfrm>
            <a:off x="1921497" y="5411614"/>
            <a:ext cx="9438989" cy="961930"/>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木卫林输入标题</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OPPOSans R" panose="00020600040101010101" pitchFamily="18" charset="-122"/>
                <a:ea typeface="OPPOSans R" panose="00020600040101010101" pitchFamily="18" charset="-122"/>
                <a:cs typeface="OPPOSans R" panose="00020600040101010101" pitchFamily="18" charset="-122"/>
              </a:rPr>
              <a:t>在这里输入解释说明内容，在这里输入解释说明内容在这里输入解释说明内容在这里输入解释解释在这里输入解释说明内容说明内容输入解释说明内容在这里输入解释说明内容在这里输入输入解释</a:t>
            </a: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cxnSp>
        <p:nvCxnSpPr>
          <p:cNvPr id="56" name="直接连接符 55"/>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58" name="矩形 57"/>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圆角 58"/>
          <p:cNvSpPr/>
          <p:nvPr/>
        </p:nvSpPr>
        <p:spPr>
          <a:xfrm>
            <a:off x="-5946" y="2523311"/>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0" name="文本框 59"/>
          <p:cNvSpPr txBox="1"/>
          <p:nvPr/>
        </p:nvSpPr>
        <p:spPr>
          <a:xfrm>
            <a:off x="1" y="1848886"/>
            <a:ext cx="115926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绪     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61" name="文本框 60"/>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研究背景</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62" name="文本框 61"/>
          <p:cNvSpPr txBox="1"/>
          <p:nvPr/>
        </p:nvSpPr>
        <p:spPr>
          <a:xfrm>
            <a:off x="-5947" y="3160251"/>
            <a:ext cx="1165215" cy="399575"/>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研究工作</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63" name="文本框 62"/>
          <p:cNvSpPr txBox="1"/>
          <p:nvPr/>
        </p:nvSpPr>
        <p:spPr>
          <a:xfrm>
            <a:off x="1" y="3815933"/>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论文总结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64" name="图片 63" descr="ct1-logo"/>
          <p:cNvPicPr>
            <a:picLocks noChangeAspect="1"/>
          </p:cNvPicPr>
          <p:nvPr/>
        </p:nvPicPr>
        <p:blipFill>
          <a:blip r:embed="rId2">
            <a:duotone>
              <a:prstClr val="black"/>
              <a:schemeClr val="accent5">
                <a:tint val="45000"/>
                <a:satMod val="400000"/>
              </a:schemeClr>
            </a:duotone>
            <a:extLst>
              <a:ext uri="{BEBA8EAE-BF5A-486C-A8C5-ECC9F3942E4B}">
                <a14:imgProps xmlns:a14="http://schemas.microsoft.com/office/drawing/2010/main">
                  <a14:imgLayer r:embed="rId3">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65" name="文本框 64"/>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21" name="文本框 20"/>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8/17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4.375E-6 -4.44444E-6 L 4.375E-6 0.09561 " pathEditMode="relative" rAng="0" ptsTypes="AA">
                                      <p:cBhvr>
                                        <p:cTn id="6" dur="2000" fill="hold"/>
                                        <p:tgtEl>
                                          <p:spTgt spid="59"/>
                                        </p:tgtEl>
                                        <p:attrNameLst>
                                          <p:attrName>ppt_x</p:attrName>
                                          <p:attrName>ppt_y</p:attrName>
                                        </p:attrNameLst>
                                      </p:cBhvr>
                                      <p:rCtr x="0" y="47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947" y="163629"/>
            <a:ext cx="1171161" cy="6686208"/>
            <a:chOff x="-5947" y="163629"/>
            <a:chExt cx="1171161" cy="6686208"/>
          </a:xfrm>
        </p:grpSpPr>
        <p:sp>
          <p:nvSpPr>
            <p:cNvPr id="7" name="矩形 6"/>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5946" y="3214535"/>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 name="文本框 4"/>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8" name="文本框 17"/>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9" name="文本框 18"/>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20" name="文本框 19"/>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16" name="图片 15" descr="ct1-logo"/>
            <p:cNvPicPr>
              <a:picLocks noChangeAspect="1"/>
            </p:cNvPicPr>
            <p:nvPr/>
          </p:nvPicPr>
          <p:blipFill>
            <a:blip r:embed="rId1">
              <a:duotone>
                <a:prstClr val="black"/>
                <a:schemeClr val="accent5">
                  <a:tint val="45000"/>
                  <a:satMod val="400000"/>
                </a:schemeClr>
              </a:duotone>
              <a:extLst>
                <a:ext uri="{BEBA8EAE-BF5A-486C-A8C5-ECC9F3942E4B}">
                  <a14:imgProps xmlns:a14="http://schemas.microsoft.com/office/drawing/2010/main">
                    <a14:imgLayer r:embed="rId2">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26" name="文本框 25"/>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3.2</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51376"/>
            <a:chOff x="2271562" y="413052"/>
            <a:chExt cx="2627696" cy="551376"/>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木卫林输入研究标题</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print the presentation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3"/>
          <a:stretch>
            <a:fillRect/>
          </a:stretch>
        </p:blipFill>
        <p:spPr>
          <a:xfrm>
            <a:off x="1367155" y="1343569"/>
            <a:ext cx="6429375" cy="5143500"/>
          </a:xfrm>
          <a:prstGeom prst="rect">
            <a:avLst/>
          </a:prstGeom>
        </p:spPr>
      </p:pic>
      <p:pic>
        <p:nvPicPr>
          <p:cNvPr id="22" name="图片 21"/>
          <p:cNvPicPr>
            <a:picLocks noChangeAspect="1"/>
          </p:cNvPicPr>
          <p:nvPr/>
        </p:nvPicPr>
        <p:blipFill>
          <a:blip r:embed="rId4"/>
          <a:srcRect r="50604"/>
          <a:stretch>
            <a:fillRect/>
          </a:stretch>
        </p:blipFill>
        <p:spPr>
          <a:xfrm>
            <a:off x="7694295" y="1374411"/>
            <a:ext cx="3218180" cy="2609850"/>
          </a:xfrm>
          <a:prstGeom prst="rect">
            <a:avLst/>
          </a:prstGeom>
        </p:spPr>
      </p:pic>
      <p:pic>
        <p:nvPicPr>
          <p:cNvPr id="25" name="图片 24"/>
          <p:cNvPicPr>
            <a:picLocks noChangeAspect="1"/>
          </p:cNvPicPr>
          <p:nvPr/>
        </p:nvPicPr>
        <p:blipFill>
          <a:blip r:embed="rId4"/>
          <a:srcRect l="49318"/>
          <a:stretch>
            <a:fillRect/>
          </a:stretch>
        </p:blipFill>
        <p:spPr>
          <a:xfrm>
            <a:off x="7805420" y="3932827"/>
            <a:ext cx="3338830" cy="2638960"/>
          </a:xfrm>
          <a:prstGeom prst="rect">
            <a:avLst/>
          </a:prstGeom>
        </p:spPr>
      </p:pic>
      <p:sp>
        <p:nvSpPr>
          <p:cNvPr id="29" name="文本框 28"/>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9/17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iṡ1íḋe"/>
          <p:cNvSpPr/>
          <p:nvPr/>
        </p:nvSpPr>
        <p:spPr>
          <a:xfrm>
            <a:off x="0" y="-72612"/>
            <a:ext cx="12215105" cy="2371090"/>
          </a:xfrm>
          <a:prstGeom prst="rect">
            <a:avLst/>
          </a:prstGeom>
          <a:solidFill>
            <a:srgbClr val="122E6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122E66"/>
              </a:solidFill>
              <a:effectLst/>
              <a:uLnTx/>
              <a:uFillTx/>
              <a:latin typeface="Arial" panose="020B0604020202020204"/>
              <a:ea typeface="微软雅黑" panose="020B0503020204020204" charset="-122"/>
              <a:cs typeface="+mn-cs"/>
            </a:endParaRPr>
          </a:p>
        </p:txBody>
      </p:sp>
      <p:grpSp>
        <p:nvGrpSpPr>
          <p:cNvPr id="3" name="组合 2"/>
          <p:cNvGrpSpPr/>
          <p:nvPr/>
        </p:nvGrpSpPr>
        <p:grpSpPr>
          <a:xfrm>
            <a:off x="5008727" y="562988"/>
            <a:ext cx="2174545" cy="1176664"/>
            <a:chOff x="907124" y="423672"/>
            <a:chExt cx="1889174" cy="1176664"/>
          </a:xfrm>
        </p:grpSpPr>
        <p:sp>
          <p:nvSpPr>
            <p:cNvPr id="4" name="文本框 3"/>
            <p:cNvSpPr txBox="1"/>
            <p:nvPr/>
          </p:nvSpPr>
          <p:spPr>
            <a:xfrm>
              <a:off x="907124" y="423672"/>
              <a:ext cx="1889174"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5400" b="0" i="0" u="none" strike="noStrike" kern="1200" cap="none" spc="0" normalizeH="0" baseline="0" noProof="0" dirty="0">
                  <a:ln>
                    <a:noFill/>
                  </a:ln>
                  <a:solidFill>
                    <a:srgbClr val="FFFFFF"/>
                  </a:solidFill>
                  <a:effectLst/>
                  <a:uLnTx/>
                  <a:uFillTx/>
                  <a:latin typeface="阿里巴巴普惠体 B"/>
                  <a:ea typeface="阿里巴巴普惠体 B"/>
                  <a:cs typeface="+mn-cs"/>
                </a:rPr>
                <a:t>目 录</a:t>
              </a:r>
              <a:endParaRPr kumimoji="0" lang="zh-CN" altLang="en-US" sz="5400" b="0" i="0" u="none" strike="noStrike" kern="1200" cap="none" spc="0" normalizeH="0" baseline="0" noProof="0" dirty="0">
                <a:ln>
                  <a:noFill/>
                </a:ln>
                <a:solidFill>
                  <a:srgbClr val="FFFFFF"/>
                </a:solidFill>
                <a:effectLst/>
                <a:uLnTx/>
                <a:uFillTx/>
                <a:latin typeface="阿里巴巴普惠体 B"/>
                <a:ea typeface="阿里巴巴普惠体 B"/>
                <a:cs typeface="+mn-cs"/>
              </a:endParaRPr>
            </a:p>
          </p:txBody>
        </p:sp>
        <p:sp>
          <p:nvSpPr>
            <p:cNvPr id="2" name="文本框 1"/>
            <p:cNvSpPr txBox="1"/>
            <p:nvPr/>
          </p:nvSpPr>
          <p:spPr>
            <a:xfrm>
              <a:off x="1179686" y="1261782"/>
              <a:ext cx="1535379" cy="338554"/>
            </a:xfrm>
            <a:prstGeom prst="rect">
              <a:avLst/>
            </a:prstGeom>
            <a:noFill/>
          </p:spPr>
          <p:txBody>
            <a:bodyPr wrap="square" rtlCol="0">
              <a:spAutoFit/>
            </a:bodyPr>
            <a:lstStyle/>
            <a:p>
              <a:pPr algn="l"/>
              <a:r>
                <a:rPr lang="en-US" altLang="zh-CN" sz="1600" b="1" spc="3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CONTENTS</a:t>
              </a:r>
              <a:endParaRPr lang="zh-CN" altLang="en-US" sz="1600" b="1" spc="3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p:txBody>
        </p:sp>
      </p:grpSp>
      <p:cxnSp>
        <p:nvCxnSpPr>
          <p:cNvPr id="175" name="直接连接符 174"/>
          <p:cNvCxnSpPr/>
          <p:nvPr/>
        </p:nvCxnSpPr>
        <p:spPr>
          <a:xfrm>
            <a:off x="-13128" y="2191152"/>
            <a:ext cx="12228233" cy="0"/>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1606467" y="2593640"/>
            <a:ext cx="8979067" cy="3848537"/>
            <a:chOff x="1451198" y="2593287"/>
            <a:chExt cx="8979067" cy="3848537"/>
          </a:xfrm>
        </p:grpSpPr>
        <p:grpSp>
          <p:nvGrpSpPr>
            <p:cNvPr id="14" name="组合 13"/>
            <p:cNvGrpSpPr/>
            <p:nvPr/>
          </p:nvGrpSpPr>
          <p:grpSpPr>
            <a:xfrm>
              <a:off x="1451198" y="2593287"/>
              <a:ext cx="2919058" cy="1774122"/>
              <a:chOff x="1538642" y="2870242"/>
              <a:chExt cx="2919058" cy="1774122"/>
            </a:xfrm>
          </p:grpSpPr>
          <p:sp>
            <p:nvSpPr>
              <p:cNvPr id="97" name="文本框 96"/>
              <p:cNvSpPr txBox="1"/>
              <p:nvPr/>
            </p:nvSpPr>
            <p:spPr>
              <a:xfrm>
                <a:off x="2237829" y="3494754"/>
                <a:ext cx="2219871" cy="1149610"/>
              </a:xfrm>
              <a:prstGeom prst="rect">
                <a:avLst/>
              </a:prstGeom>
              <a:noFill/>
            </p:spPr>
            <p:txBody>
              <a:bodyPr wrap="square" rtlCol="0">
                <a:spAutoFit/>
              </a:bodyPr>
              <a:lstStyle/>
              <a:p>
                <a:pPr marL="285750" marR="0" lvl="0" indent="-285750"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lang="zh-CN" altLang="en-US"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项目背景</a:t>
                </a:r>
                <a:endParaRPr kumimoji="0" lang="en-US" altLang="zh-CN"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a:p>
                <a:pPr marL="285750" marR="0" lvl="0" indent="-285750"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lang="zh-CN" altLang="en-US"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作品思路</a:t>
                </a:r>
                <a:endParaRPr kumimoji="0" lang="en-US" altLang="zh-CN"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a:p>
                <a:pPr marL="285750" marR="0" lvl="0" indent="-285750"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rPr>
                  <a:t>作品优势</a:t>
                </a:r>
                <a:endPar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p:txBody>
          </p:sp>
          <p:cxnSp>
            <p:nvCxnSpPr>
              <p:cNvPr id="99" name="直接连接符 98"/>
              <p:cNvCxnSpPr/>
              <p:nvPr/>
            </p:nvCxnSpPr>
            <p:spPr>
              <a:xfrm>
                <a:off x="2369657" y="3380450"/>
                <a:ext cx="2088043"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1538642" y="2870242"/>
                <a:ext cx="694213" cy="580370"/>
                <a:chOff x="1538642" y="2768950"/>
                <a:chExt cx="747014" cy="624512"/>
              </a:xfrm>
            </p:grpSpPr>
            <p:sp>
              <p:nvSpPr>
                <p:cNvPr id="12" name="矩形: 圆角 11"/>
                <p:cNvSpPr/>
                <p:nvPr/>
              </p:nvSpPr>
              <p:spPr>
                <a:xfrm>
                  <a:off x="1538642" y="2768950"/>
                  <a:ext cx="624512" cy="624512"/>
                </a:xfrm>
                <a:prstGeom prst="roundRect">
                  <a:avLst/>
                </a:prstGeom>
                <a:solidFill>
                  <a:srgbClr val="122E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5" name="文本框 4"/>
                <p:cNvSpPr txBox="1"/>
                <p:nvPr/>
              </p:nvSpPr>
              <p:spPr>
                <a:xfrm>
                  <a:off x="1546353" y="2837200"/>
                  <a:ext cx="739303" cy="496778"/>
                </a:xfrm>
                <a:prstGeom prst="rect">
                  <a:avLst/>
                </a:prstGeom>
                <a:noFill/>
              </p:spPr>
              <p:txBody>
                <a:bodyPr wrap="square" rtlCol="0">
                  <a:spAutoFit/>
                </a:bodyPr>
                <a:lstStyle/>
                <a:p>
                  <a:r>
                    <a:rPr lang="en-US" altLang="zh-CN" sz="2400" b="1" dirty="0">
                      <a:solidFill>
                        <a:schemeClr val="bg1"/>
                      </a:solidFill>
                      <a:latin typeface="OPPOSans H" panose="00020600040101010101" pitchFamily="18" charset="-122"/>
                      <a:ea typeface="OPPOSans H" panose="00020600040101010101" pitchFamily="18" charset="-122"/>
                      <a:cs typeface="OPPOSans H" panose="00020600040101010101" pitchFamily="18" charset="-122"/>
                    </a:rPr>
                    <a:t>01</a:t>
                  </a:r>
                  <a:endParaRPr lang="zh-CN" altLang="en-US" sz="2400" b="1" dirty="0">
                    <a:solidFill>
                      <a:schemeClr val="bg1"/>
                    </a:solidFill>
                    <a:latin typeface="OPPOSans H" panose="00020600040101010101" pitchFamily="18" charset="-122"/>
                    <a:ea typeface="OPPOSans H" panose="00020600040101010101" pitchFamily="18" charset="-122"/>
                    <a:cs typeface="OPPOSans H" panose="00020600040101010101" pitchFamily="18" charset="-122"/>
                  </a:endParaRPr>
                </a:p>
              </p:txBody>
            </p:sp>
          </p:grpSp>
          <p:sp>
            <p:nvSpPr>
              <p:cNvPr id="8" name="文本框 7"/>
              <p:cNvSpPr txBox="1"/>
              <p:nvPr/>
            </p:nvSpPr>
            <p:spPr>
              <a:xfrm>
                <a:off x="2308516" y="2870242"/>
                <a:ext cx="1439858" cy="461665"/>
              </a:xfrm>
              <a:prstGeom prst="rect">
                <a:avLst/>
              </a:prstGeom>
              <a:noFill/>
            </p:spPr>
            <p:txBody>
              <a:bodyPr wrap="square" rtlCol="0">
                <a:spAutoFit/>
              </a:bodyPr>
              <a:lstStyle/>
              <a:p>
                <a:r>
                  <a:rPr lang="zh-CN" altLang="en-US" sz="2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项目简介</a:t>
                </a:r>
                <a:endParaRPr lang="zh-CN" altLang="en-US" sz="2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p:txBody>
          </p:sp>
        </p:grpSp>
        <p:grpSp>
          <p:nvGrpSpPr>
            <p:cNvPr id="176" name="组合 175"/>
            <p:cNvGrpSpPr/>
            <p:nvPr/>
          </p:nvGrpSpPr>
          <p:grpSpPr>
            <a:xfrm>
              <a:off x="1451198" y="4667702"/>
              <a:ext cx="2919058" cy="1774122"/>
              <a:chOff x="1538642" y="2870242"/>
              <a:chExt cx="2919058" cy="1774122"/>
            </a:xfrm>
          </p:grpSpPr>
          <p:sp>
            <p:nvSpPr>
              <p:cNvPr id="177" name="文本框 176"/>
              <p:cNvSpPr txBox="1"/>
              <p:nvPr/>
            </p:nvSpPr>
            <p:spPr>
              <a:xfrm>
                <a:off x="2237829" y="3494754"/>
                <a:ext cx="2219871" cy="1149610"/>
              </a:xfrm>
              <a:prstGeom prst="rect">
                <a:avLst/>
              </a:prstGeom>
              <a:noFill/>
            </p:spPr>
            <p:txBody>
              <a:bodyPr wrap="square" rtlCol="0">
                <a:spAutoFit/>
              </a:bodyPr>
              <a:lstStyle/>
              <a:p>
                <a:pPr marL="285750" marR="0" lvl="0" indent="-285750"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rPr>
                  <a:t>选题背景及</a:t>
                </a:r>
                <a:r>
                  <a:rPr lang="zh-CN" altLang="en-US"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目的</a:t>
                </a:r>
                <a:endParaRPr kumimoji="0" lang="en-US" altLang="zh-CN"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a:p>
                <a:pPr marL="285750" marR="0" lvl="0" indent="-285750"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rPr>
                  <a:t>研究方法</a:t>
                </a:r>
                <a:endParaRPr kumimoji="0" lang="en-US" altLang="zh-CN"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a:p>
                <a:pPr marL="285750" marR="0" lvl="0" indent="-285750"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lang="zh-CN" altLang="en-US"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研究内容</a:t>
                </a:r>
                <a:endPar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p:txBody>
          </p:sp>
          <p:cxnSp>
            <p:nvCxnSpPr>
              <p:cNvPr id="178" name="直接连接符 177"/>
              <p:cNvCxnSpPr/>
              <p:nvPr/>
            </p:nvCxnSpPr>
            <p:spPr>
              <a:xfrm>
                <a:off x="2369657" y="3380450"/>
                <a:ext cx="2088043"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79" name="组合 178"/>
              <p:cNvGrpSpPr/>
              <p:nvPr/>
            </p:nvGrpSpPr>
            <p:grpSpPr>
              <a:xfrm>
                <a:off x="1538642" y="2870242"/>
                <a:ext cx="694213" cy="580370"/>
                <a:chOff x="1538642" y="2768950"/>
                <a:chExt cx="747014" cy="624512"/>
              </a:xfrm>
            </p:grpSpPr>
            <p:sp>
              <p:nvSpPr>
                <p:cNvPr id="181" name="矩形: 圆角 180"/>
                <p:cNvSpPr/>
                <p:nvPr/>
              </p:nvSpPr>
              <p:spPr>
                <a:xfrm>
                  <a:off x="1538642" y="2768950"/>
                  <a:ext cx="624512" cy="624512"/>
                </a:xfrm>
                <a:prstGeom prst="roundRect">
                  <a:avLst/>
                </a:prstGeom>
                <a:solidFill>
                  <a:srgbClr val="122E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82" name="文本框 181"/>
                <p:cNvSpPr txBox="1"/>
                <p:nvPr/>
              </p:nvSpPr>
              <p:spPr>
                <a:xfrm>
                  <a:off x="1546353" y="2837200"/>
                  <a:ext cx="739303" cy="496778"/>
                </a:xfrm>
                <a:prstGeom prst="rect">
                  <a:avLst/>
                </a:prstGeom>
                <a:noFill/>
              </p:spPr>
              <p:txBody>
                <a:bodyPr wrap="square" rtlCol="0">
                  <a:spAutoFit/>
                </a:bodyPr>
                <a:lstStyle/>
                <a:p>
                  <a:r>
                    <a:rPr lang="en-US" altLang="zh-CN" sz="2400" b="1" dirty="0">
                      <a:solidFill>
                        <a:schemeClr val="bg1"/>
                      </a:solidFill>
                      <a:latin typeface="OPPOSans H" panose="00020600040101010101" pitchFamily="18" charset="-122"/>
                      <a:ea typeface="OPPOSans H" panose="00020600040101010101" pitchFamily="18" charset="-122"/>
                      <a:cs typeface="OPPOSans H" panose="00020600040101010101" pitchFamily="18" charset="-122"/>
                    </a:rPr>
                    <a:t>03</a:t>
                  </a:r>
                  <a:endParaRPr lang="zh-CN" altLang="en-US" sz="2400" b="1" dirty="0">
                    <a:solidFill>
                      <a:schemeClr val="bg1"/>
                    </a:solidFill>
                    <a:latin typeface="OPPOSans H" panose="00020600040101010101" pitchFamily="18" charset="-122"/>
                    <a:ea typeface="OPPOSans H" panose="00020600040101010101" pitchFamily="18" charset="-122"/>
                    <a:cs typeface="OPPOSans H" panose="00020600040101010101" pitchFamily="18" charset="-122"/>
                  </a:endParaRPr>
                </a:p>
              </p:txBody>
            </p:sp>
          </p:grpSp>
          <p:sp>
            <p:nvSpPr>
              <p:cNvPr id="180" name="文本框 179"/>
              <p:cNvSpPr txBox="1"/>
              <p:nvPr/>
            </p:nvSpPr>
            <p:spPr>
              <a:xfrm>
                <a:off x="2308516" y="2870242"/>
                <a:ext cx="1439858" cy="461665"/>
              </a:xfrm>
              <a:prstGeom prst="rect">
                <a:avLst/>
              </a:prstGeom>
              <a:noFill/>
            </p:spPr>
            <p:txBody>
              <a:bodyPr wrap="square" rtlCol="0">
                <a:spAutoFit/>
              </a:bodyPr>
              <a:lstStyle/>
              <a:p>
                <a:r>
                  <a:rPr lang="zh-CN" altLang="en-US" sz="2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结果展示</a:t>
                </a:r>
                <a:endParaRPr lang="zh-CN" altLang="en-US" sz="2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p:txBody>
          </p:sp>
        </p:grpSp>
        <p:grpSp>
          <p:nvGrpSpPr>
            <p:cNvPr id="183" name="组合 182"/>
            <p:cNvGrpSpPr/>
            <p:nvPr/>
          </p:nvGrpSpPr>
          <p:grpSpPr>
            <a:xfrm>
              <a:off x="7511207" y="4667702"/>
              <a:ext cx="2919058" cy="1774122"/>
              <a:chOff x="1538642" y="2870242"/>
              <a:chExt cx="2919058" cy="1774122"/>
            </a:xfrm>
          </p:grpSpPr>
          <p:sp>
            <p:nvSpPr>
              <p:cNvPr id="184" name="文本框 183"/>
              <p:cNvSpPr txBox="1"/>
              <p:nvPr/>
            </p:nvSpPr>
            <p:spPr>
              <a:xfrm>
                <a:off x="2237829" y="3494754"/>
                <a:ext cx="2219871" cy="1149610"/>
              </a:xfrm>
              <a:prstGeom prst="rect">
                <a:avLst/>
              </a:prstGeom>
              <a:noFill/>
            </p:spPr>
            <p:txBody>
              <a:bodyPr wrap="square" rtlCol="0">
                <a:spAutoFit/>
              </a:bodyPr>
              <a:lstStyle/>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rPr>
                  <a:t>选题背景及</a:t>
                </a:r>
                <a:r>
                  <a:rPr lang="zh-CN" altLang="en-US"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目的</a:t>
                </a:r>
                <a:endParaRPr kumimoji="0" lang="en-US" altLang="zh-CN"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rPr>
                  <a:t>研究方法</a:t>
                </a:r>
                <a:endParaRPr kumimoji="0" lang="en-US" altLang="zh-CN"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lang="zh-CN" altLang="en-US"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研究内容</a:t>
                </a:r>
                <a:endPar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p:txBody>
          </p:sp>
          <p:cxnSp>
            <p:nvCxnSpPr>
              <p:cNvPr id="185" name="直接连接符 184"/>
              <p:cNvCxnSpPr/>
              <p:nvPr/>
            </p:nvCxnSpPr>
            <p:spPr>
              <a:xfrm>
                <a:off x="2369657" y="3380450"/>
                <a:ext cx="2088043"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86" name="组合 185"/>
              <p:cNvGrpSpPr/>
              <p:nvPr/>
            </p:nvGrpSpPr>
            <p:grpSpPr>
              <a:xfrm>
                <a:off x="1538642" y="2870242"/>
                <a:ext cx="694213" cy="580370"/>
                <a:chOff x="1538642" y="2768950"/>
                <a:chExt cx="747014" cy="624512"/>
              </a:xfrm>
            </p:grpSpPr>
            <p:sp>
              <p:nvSpPr>
                <p:cNvPr id="188" name="矩形: 圆角 187"/>
                <p:cNvSpPr/>
                <p:nvPr/>
              </p:nvSpPr>
              <p:spPr>
                <a:xfrm>
                  <a:off x="1538642" y="2768950"/>
                  <a:ext cx="624512" cy="624512"/>
                </a:xfrm>
                <a:prstGeom prst="roundRect">
                  <a:avLst/>
                </a:prstGeom>
                <a:solidFill>
                  <a:srgbClr val="122E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文本框 195"/>
                <p:cNvSpPr txBox="1"/>
                <p:nvPr/>
              </p:nvSpPr>
              <p:spPr>
                <a:xfrm>
                  <a:off x="1546353" y="2837200"/>
                  <a:ext cx="739303" cy="496778"/>
                </a:xfrm>
                <a:prstGeom prst="rect">
                  <a:avLst/>
                </a:prstGeom>
                <a:noFill/>
              </p:spPr>
              <p:txBody>
                <a:bodyPr wrap="square" rtlCol="0">
                  <a:spAutoFit/>
                </a:bodyPr>
                <a:lstStyle/>
                <a:p>
                  <a:pPr algn="l"/>
                  <a:r>
                    <a:rPr lang="en-US" altLang="zh-CN" sz="2400" b="1" dirty="0">
                      <a:solidFill>
                        <a:schemeClr val="bg1"/>
                      </a:solidFill>
                      <a:latin typeface="OPPOSans H" panose="00020600040101010101" pitchFamily="18" charset="-122"/>
                      <a:ea typeface="OPPOSans H" panose="00020600040101010101" pitchFamily="18" charset="-122"/>
                      <a:cs typeface="OPPOSans H" panose="00020600040101010101" pitchFamily="18" charset="-122"/>
                    </a:rPr>
                    <a:t>04</a:t>
                  </a:r>
                  <a:endParaRPr lang="zh-CN" altLang="en-US" sz="2400" b="1" dirty="0">
                    <a:solidFill>
                      <a:schemeClr val="bg1"/>
                    </a:solidFill>
                    <a:latin typeface="OPPOSans H" panose="00020600040101010101" pitchFamily="18" charset="-122"/>
                    <a:ea typeface="OPPOSans H" panose="00020600040101010101" pitchFamily="18" charset="-122"/>
                    <a:cs typeface="OPPOSans H" panose="00020600040101010101" pitchFamily="18" charset="-122"/>
                  </a:endParaRPr>
                </a:p>
              </p:txBody>
            </p:sp>
          </p:grpSp>
          <p:sp>
            <p:nvSpPr>
              <p:cNvPr id="187" name="文本框 186"/>
              <p:cNvSpPr txBox="1"/>
              <p:nvPr/>
            </p:nvSpPr>
            <p:spPr>
              <a:xfrm>
                <a:off x="2308516" y="2870242"/>
                <a:ext cx="1454970" cy="461665"/>
              </a:xfrm>
              <a:prstGeom prst="rect">
                <a:avLst/>
              </a:prstGeom>
              <a:noFill/>
            </p:spPr>
            <p:txBody>
              <a:bodyPr wrap="square" rtlCol="0">
                <a:spAutoFit/>
              </a:bodyPr>
              <a:lstStyle/>
              <a:p>
                <a:pPr algn="l"/>
                <a:r>
                  <a:rPr lang="zh-CN" altLang="en-US" sz="2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项目总结</a:t>
                </a:r>
                <a:endParaRPr lang="zh-CN" altLang="en-US" sz="2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p:txBody>
          </p:sp>
        </p:grpSp>
        <p:grpSp>
          <p:nvGrpSpPr>
            <p:cNvPr id="197" name="组合 196"/>
            <p:cNvGrpSpPr/>
            <p:nvPr/>
          </p:nvGrpSpPr>
          <p:grpSpPr>
            <a:xfrm>
              <a:off x="7511207" y="2593287"/>
              <a:ext cx="2919058" cy="1794817"/>
              <a:chOff x="1538642" y="2870242"/>
              <a:chExt cx="2919058" cy="1794817"/>
            </a:xfrm>
          </p:grpSpPr>
          <p:sp>
            <p:nvSpPr>
              <p:cNvPr id="198" name="文本框 197"/>
              <p:cNvSpPr txBox="1"/>
              <p:nvPr/>
            </p:nvSpPr>
            <p:spPr>
              <a:xfrm>
                <a:off x="2237829" y="3494754"/>
                <a:ext cx="2219871" cy="1170305"/>
              </a:xfrm>
              <a:prstGeom prst="rect">
                <a:avLst/>
              </a:prstGeom>
              <a:noFill/>
            </p:spPr>
            <p:txBody>
              <a:bodyPr wrap="square" rtlCol="0">
                <a:spAutoFit/>
              </a:bodyPr>
              <a:lstStyle/>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lang="en-US" altLang="zh-CN"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A</a:t>
                </a:r>
                <a:r>
                  <a:rPr lang="zh-CN" altLang="en-US"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进程功能</a:t>
                </a:r>
                <a:endParaRPr kumimoji="0" lang="en-US" altLang="zh-CN"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lang="en-US" altLang="zh-CN"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B</a:t>
                </a:r>
                <a:r>
                  <a:rPr lang="zh-CN" altLang="en-US" dirty="0">
                    <a:solidFill>
                      <a:srgbClr val="000000">
                        <a:lumMod val="75000"/>
                        <a:lumOff val="25000"/>
                      </a:srgbClr>
                    </a:solidFill>
                    <a:latin typeface="OPPOSans R" panose="00020600040101010101" pitchFamily="18" charset="-122"/>
                    <a:ea typeface="OPPOSans R" panose="00020600040101010101" pitchFamily="18" charset="-122"/>
                    <a:cs typeface="OPPOSans R" panose="00020600040101010101" pitchFamily="18" charset="-122"/>
                  </a:rPr>
                  <a:t>进程功能</a:t>
                </a:r>
                <a:endParaRPr kumimoji="0" lang="en-US" altLang="zh-CN"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defRPr/>
                </a:pPr>
                <a:r>
                  <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rPr>
                  <a:t>详细说明</a:t>
                </a:r>
                <a:endParaRPr kumimoji="0" lang="zh-CN" altLang="en-US" b="0" i="0" u="none" strike="noStrike" kern="1200" cap="none" spc="0" normalizeH="0" baseline="0" noProof="0" dirty="0">
                  <a:ln>
                    <a:noFill/>
                  </a:ln>
                  <a:solidFill>
                    <a:srgbClr val="000000">
                      <a:lumMod val="75000"/>
                      <a:lumOff val="25000"/>
                    </a:srgbClr>
                  </a:solidFill>
                  <a:effectLst/>
                  <a:uLnTx/>
                  <a:uFillTx/>
                  <a:latin typeface="OPPOSans R" panose="00020600040101010101" pitchFamily="18" charset="-122"/>
                  <a:ea typeface="OPPOSans R" panose="00020600040101010101" pitchFamily="18" charset="-122"/>
                  <a:cs typeface="OPPOSans R" panose="00020600040101010101" pitchFamily="18" charset="-122"/>
                </a:endParaRPr>
              </a:p>
            </p:txBody>
          </p:sp>
          <p:cxnSp>
            <p:nvCxnSpPr>
              <p:cNvPr id="199" name="直接连接符 198"/>
              <p:cNvCxnSpPr/>
              <p:nvPr/>
            </p:nvCxnSpPr>
            <p:spPr>
              <a:xfrm>
                <a:off x="2369657" y="3380450"/>
                <a:ext cx="2088043"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00" name="组合 199"/>
              <p:cNvGrpSpPr/>
              <p:nvPr/>
            </p:nvGrpSpPr>
            <p:grpSpPr>
              <a:xfrm>
                <a:off x="1538642" y="2870242"/>
                <a:ext cx="694213" cy="580370"/>
                <a:chOff x="1538642" y="2768950"/>
                <a:chExt cx="747014" cy="624512"/>
              </a:xfrm>
            </p:grpSpPr>
            <p:sp>
              <p:nvSpPr>
                <p:cNvPr id="207" name="矩形: 圆角 206"/>
                <p:cNvSpPr/>
                <p:nvPr/>
              </p:nvSpPr>
              <p:spPr>
                <a:xfrm>
                  <a:off x="1538642" y="2768950"/>
                  <a:ext cx="624512" cy="624512"/>
                </a:xfrm>
                <a:prstGeom prst="roundRect">
                  <a:avLst/>
                </a:prstGeom>
                <a:solidFill>
                  <a:srgbClr val="122E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文本框 222"/>
                <p:cNvSpPr txBox="1"/>
                <p:nvPr/>
              </p:nvSpPr>
              <p:spPr>
                <a:xfrm>
                  <a:off x="1546353" y="2837200"/>
                  <a:ext cx="739303" cy="496778"/>
                </a:xfrm>
                <a:prstGeom prst="rect">
                  <a:avLst/>
                </a:prstGeom>
                <a:noFill/>
              </p:spPr>
              <p:txBody>
                <a:bodyPr wrap="square" rtlCol="0">
                  <a:spAutoFit/>
                </a:bodyPr>
                <a:lstStyle/>
                <a:p>
                  <a:pPr algn="l"/>
                  <a:r>
                    <a:rPr lang="en-US" altLang="zh-CN" sz="2400" b="1" dirty="0">
                      <a:solidFill>
                        <a:schemeClr val="bg1"/>
                      </a:solidFill>
                      <a:latin typeface="OPPOSans H" panose="00020600040101010101" pitchFamily="18" charset="-122"/>
                      <a:ea typeface="OPPOSans H" panose="00020600040101010101" pitchFamily="18" charset="-122"/>
                      <a:cs typeface="OPPOSans H" panose="00020600040101010101" pitchFamily="18" charset="-122"/>
                    </a:rPr>
                    <a:t>02</a:t>
                  </a:r>
                  <a:endParaRPr lang="zh-CN" altLang="en-US" sz="2400" b="1" dirty="0">
                    <a:solidFill>
                      <a:schemeClr val="bg1"/>
                    </a:solidFill>
                    <a:latin typeface="OPPOSans H" panose="00020600040101010101" pitchFamily="18" charset="-122"/>
                    <a:ea typeface="OPPOSans H" panose="00020600040101010101" pitchFamily="18" charset="-122"/>
                    <a:cs typeface="OPPOSans H" panose="00020600040101010101" pitchFamily="18" charset="-122"/>
                  </a:endParaRPr>
                </a:p>
              </p:txBody>
            </p:sp>
          </p:grpSp>
          <p:sp>
            <p:nvSpPr>
              <p:cNvPr id="201" name="文本框 200"/>
              <p:cNvSpPr txBox="1"/>
              <p:nvPr/>
            </p:nvSpPr>
            <p:spPr>
              <a:xfrm>
                <a:off x="2308515" y="2870242"/>
                <a:ext cx="1454971" cy="461665"/>
              </a:xfrm>
              <a:prstGeom prst="rect">
                <a:avLst/>
              </a:prstGeom>
              <a:noFill/>
            </p:spPr>
            <p:txBody>
              <a:bodyPr wrap="square" rtlCol="0">
                <a:spAutoFit/>
              </a:bodyPr>
              <a:lstStyle/>
              <a:p>
                <a:pPr algn="l"/>
                <a:r>
                  <a:rPr lang="zh-CN" altLang="en-US" sz="2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技术方案</a:t>
                </a:r>
                <a:endParaRPr lang="zh-CN" altLang="en-US" sz="2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3.3</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51376"/>
            <a:chOff x="2271562" y="413052"/>
            <a:chExt cx="2627696" cy="551376"/>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木卫林输入研究标题</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print the presentation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1"/>
          <a:stretch>
            <a:fillRect/>
          </a:stretch>
        </p:blipFill>
        <p:spPr>
          <a:xfrm>
            <a:off x="1554673" y="1672179"/>
            <a:ext cx="6863462" cy="3259297"/>
          </a:xfrm>
          <a:prstGeom prst="rect">
            <a:avLst/>
          </a:prstGeom>
        </p:spPr>
      </p:pic>
      <p:pic>
        <p:nvPicPr>
          <p:cNvPr id="22" name="图片 21"/>
          <p:cNvPicPr>
            <a:picLocks noChangeAspect="1"/>
          </p:cNvPicPr>
          <p:nvPr/>
        </p:nvPicPr>
        <p:blipFill>
          <a:blip r:embed="rId2"/>
          <a:stretch>
            <a:fillRect/>
          </a:stretch>
        </p:blipFill>
        <p:spPr>
          <a:xfrm>
            <a:off x="8530077" y="1634154"/>
            <a:ext cx="3150870" cy="2511425"/>
          </a:xfrm>
          <a:prstGeom prst="rect">
            <a:avLst/>
          </a:prstGeom>
        </p:spPr>
      </p:pic>
      <p:sp>
        <p:nvSpPr>
          <p:cNvPr id="25" name="文本框 24"/>
          <p:cNvSpPr txBox="1"/>
          <p:nvPr/>
        </p:nvSpPr>
        <p:spPr>
          <a:xfrm>
            <a:off x="1712739" y="5276035"/>
            <a:ext cx="9968208" cy="961930"/>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木卫林输入标题</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OPPOSans R" panose="00020600040101010101" pitchFamily="18" charset="-122"/>
                <a:ea typeface="OPPOSans R" panose="00020600040101010101" pitchFamily="18" charset="-122"/>
                <a:cs typeface="OPPOSans R" panose="00020600040101010101" pitchFamily="18" charset="-122"/>
              </a:rPr>
              <a:t>在这里输入解释说明内容，在这里输入解释说明内容在这里输入解释说明内容在这里输入解释解释在这里输入解释说明内容说明内容输入解释说明内容在这里输入解释说明内容在这里输入输入解释</a:t>
            </a: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grpSp>
        <p:nvGrpSpPr>
          <p:cNvPr id="26" name="组合 25"/>
          <p:cNvGrpSpPr/>
          <p:nvPr/>
        </p:nvGrpSpPr>
        <p:grpSpPr>
          <a:xfrm>
            <a:off x="-5947" y="163629"/>
            <a:ext cx="1171161" cy="6686208"/>
            <a:chOff x="-5947" y="163629"/>
            <a:chExt cx="1171161" cy="6686208"/>
          </a:xfrm>
        </p:grpSpPr>
        <p:sp>
          <p:nvSpPr>
            <p:cNvPr id="39" name="矩形 38"/>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圆角 39"/>
            <p:cNvSpPr/>
            <p:nvPr/>
          </p:nvSpPr>
          <p:spPr>
            <a:xfrm>
              <a:off x="-5946" y="3214535"/>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1" name="文本框 40"/>
            <p:cNvSpPr txBox="1"/>
            <p:nvPr/>
          </p:nvSpPr>
          <p:spPr>
            <a:xfrm>
              <a:off x="1" y="1848886"/>
              <a:ext cx="115926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绪     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2" name="文本框 41"/>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研究背景</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3" name="文本框 42"/>
            <p:cNvSpPr txBox="1"/>
            <p:nvPr/>
          </p:nvSpPr>
          <p:spPr>
            <a:xfrm>
              <a:off x="-5947" y="3160251"/>
              <a:ext cx="1165215" cy="399575"/>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研究工作</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4" name="文本框 43"/>
            <p:cNvSpPr txBox="1"/>
            <p:nvPr/>
          </p:nvSpPr>
          <p:spPr>
            <a:xfrm>
              <a:off x="1" y="3815933"/>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论文总结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45" name="图片 44" descr="ct1-logo"/>
            <p:cNvPicPr>
              <a:picLocks noChangeAspect="1"/>
            </p:cNvPicPr>
            <p:nvPr/>
          </p:nvPicPr>
          <p:blipFill>
            <a:blip r:embed="rId3">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46" name="文本框 45"/>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sp>
        <p:nvSpPr>
          <p:cNvPr id="47" name="文本框 46"/>
          <p:cNvSpPr txBox="1"/>
          <p:nvPr/>
        </p:nvSpPr>
        <p:spPr>
          <a:xfrm>
            <a:off x="11125200" y="6571433"/>
            <a:ext cx="1066793" cy="253916"/>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10/17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3.4</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51376"/>
            <a:chOff x="2271562" y="413052"/>
            <a:chExt cx="2627696" cy="551376"/>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木卫林输入研究标题</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print the presentation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2" name="图片 21"/>
          <p:cNvPicPr>
            <a:picLocks noChangeAspect="1"/>
          </p:cNvPicPr>
          <p:nvPr/>
        </p:nvPicPr>
        <p:blipFill>
          <a:blip r:embed="rId1"/>
          <a:stretch>
            <a:fillRect/>
          </a:stretch>
        </p:blipFill>
        <p:spPr>
          <a:xfrm>
            <a:off x="1712739" y="1771322"/>
            <a:ext cx="6391910" cy="2152015"/>
          </a:xfrm>
          <a:prstGeom prst="rect">
            <a:avLst/>
          </a:prstGeom>
        </p:spPr>
      </p:pic>
      <p:pic>
        <p:nvPicPr>
          <p:cNvPr id="25" name="图片 24"/>
          <p:cNvPicPr>
            <a:picLocks noChangeAspect="1"/>
          </p:cNvPicPr>
          <p:nvPr/>
        </p:nvPicPr>
        <p:blipFill>
          <a:blip r:embed="rId2"/>
          <a:stretch>
            <a:fillRect/>
          </a:stretch>
        </p:blipFill>
        <p:spPr>
          <a:xfrm>
            <a:off x="1829579" y="4429297"/>
            <a:ext cx="6158230" cy="1836420"/>
          </a:xfrm>
          <a:prstGeom prst="rect">
            <a:avLst/>
          </a:prstGeom>
        </p:spPr>
      </p:pic>
      <p:sp>
        <p:nvSpPr>
          <p:cNvPr id="29" name="文本框 28"/>
          <p:cNvSpPr txBox="1"/>
          <p:nvPr/>
        </p:nvSpPr>
        <p:spPr>
          <a:xfrm>
            <a:off x="8277776" y="1884446"/>
            <a:ext cx="3647130" cy="961930"/>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木卫林输入标题</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OPPOSans R" panose="00020600040101010101" pitchFamily="18" charset="-122"/>
                <a:ea typeface="OPPOSans R" panose="00020600040101010101" pitchFamily="18" charset="-122"/>
                <a:cs typeface="OPPOSans R" panose="00020600040101010101" pitchFamily="18" charset="-122"/>
              </a:rPr>
              <a:t>在这里输入解释说明内容，在这里输入解释说明内容在这里输入解释说明内容在这里</a:t>
            </a: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sp>
        <p:nvSpPr>
          <p:cNvPr id="30" name="文本框 29"/>
          <p:cNvSpPr txBox="1"/>
          <p:nvPr/>
        </p:nvSpPr>
        <p:spPr>
          <a:xfrm>
            <a:off x="8277776" y="3321658"/>
            <a:ext cx="3647130" cy="961930"/>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木卫林输入标题</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OPPOSans R" panose="00020600040101010101" pitchFamily="18" charset="-122"/>
                <a:ea typeface="OPPOSans R" panose="00020600040101010101" pitchFamily="18" charset="-122"/>
                <a:cs typeface="OPPOSans R" panose="00020600040101010101" pitchFamily="18" charset="-122"/>
              </a:rPr>
              <a:t>在这里输入解释说明内容，在这里输入解释说明内容在这里输入解释说明内容在这里</a:t>
            </a: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sp>
        <p:nvSpPr>
          <p:cNvPr id="31" name="文本框 30"/>
          <p:cNvSpPr txBox="1"/>
          <p:nvPr/>
        </p:nvSpPr>
        <p:spPr>
          <a:xfrm>
            <a:off x="8277776" y="4758869"/>
            <a:ext cx="3647130" cy="961930"/>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木卫林输入标题</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OPPOSans R" panose="00020600040101010101" pitchFamily="18" charset="-122"/>
                <a:ea typeface="OPPOSans R" panose="00020600040101010101" pitchFamily="18" charset="-122"/>
                <a:cs typeface="OPPOSans R" panose="00020600040101010101" pitchFamily="18" charset="-122"/>
              </a:rPr>
              <a:t>在这里输入解释说明内容，在这里输入解释说明内容在这里输入解释说明内容在这里</a:t>
            </a: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grpSp>
        <p:nvGrpSpPr>
          <p:cNvPr id="26" name="组合 25"/>
          <p:cNvGrpSpPr/>
          <p:nvPr/>
        </p:nvGrpSpPr>
        <p:grpSpPr>
          <a:xfrm>
            <a:off x="-5947" y="163629"/>
            <a:ext cx="1171161" cy="6686208"/>
            <a:chOff x="-5947" y="163629"/>
            <a:chExt cx="1171161" cy="6686208"/>
          </a:xfrm>
        </p:grpSpPr>
        <p:sp>
          <p:nvSpPr>
            <p:cNvPr id="42" name="矩形 41"/>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圆角 42"/>
            <p:cNvSpPr/>
            <p:nvPr/>
          </p:nvSpPr>
          <p:spPr>
            <a:xfrm>
              <a:off x="-5946" y="3214535"/>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4" name="文本框 43"/>
            <p:cNvSpPr txBox="1"/>
            <p:nvPr/>
          </p:nvSpPr>
          <p:spPr>
            <a:xfrm>
              <a:off x="1" y="1848886"/>
              <a:ext cx="115926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绪     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5" name="文本框 44"/>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研究背景</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6" name="文本框 45"/>
            <p:cNvSpPr txBox="1"/>
            <p:nvPr/>
          </p:nvSpPr>
          <p:spPr>
            <a:xfrm>
              <a:off x="-5947" y="3160251"/>
              <a:ext cx="1165215" cy="399575"/>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研究工作</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47" name="文本框 46"/>
            <p:cNvSpPr txBox="1"/>
            <p:nvPr/>
          </p:nvSpPr>
          <p:spPr>
            <a:xfrm>
              <a:off x="1" y="3815933"/>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论文总结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48" name="图片 47" descr="ct1-logo"/>
            <p:cNvPicPr>
              <a:picLocks noChangeAspect="1"/>
            </p:cNvPicPr>
            <p:nvPr/>
          </p:nvPicPr>
          <p:blipFill>
            <a:blip r:embed="rId3">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49" name="文本框 48"/>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sp>
        <p:nvSpPr>
          <p:cNvPr id="50" name="文本框 49"/>
          <p:cNvSpPr txBox="1"/>
          <p:nvPr/>
        </p:nvSpPr>
        <p:spPr>
          <a:xfrm>
            <a:off x="11026780" y="6571433"/>
            <a:ext cx="1165214" cy="253916"/>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11/17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4.1</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38513"/>
            <a:chOff x="2271562" y="413052"/>
            <a:chExt cx="2627696" cy="538513"/>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木卫林输入研究标题</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74758"/>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print the presentation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1"/>
          <a:stretch>
            <a:fillRect/>
          </a:stretch>
        </p:blipFill>
        <p:spPr>
          <a:xfrm>
            <a:off x="3302133" y="1597198"/>
            <a:ext cx="6710045" cy="3126105"/>
          </a:xfrm>
          <a:prstGeom prst="rect">
            <a:avLst/>
          </a:prstGeom>
        </p:spPr>
      </p:pic>
      <p:sp>
        <p:nvSpPr>
          <p:cNvPr id="22" name="文本框 21"/>
          <p:cNvSpPr txBox="1"/>
          <p:nvPr/>
        </p:nvSpPr>
        <p:spPr>
          <a:xfrm>
            <a:off x="1815113" y="5348421"/>
            <a:ext cx="9438989" cy="961930"/>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木卫林输入标题</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OPPOSans R" panose="00020600040101010101" pitchFamily="18" charset="-122"/>
                <a:ea typeface="OPPOSans R" panose="00020600040101010101" pitchFamily="18" charset="-122"/>
                <a:cs typeface="OPPOSans R" panose="00020600040101010101" pitchFamily="18" charset="-122"/>
              </a:rPr>
              <a:t>在这里输入解释说明内容，在这里输入解释说明内容在这里输入解释说明内容在这里输入解释解释在这里输入解释说明内容说明内容输入解释说明内容在这里输入解释说明内容在这里输入输入解释</a:t>
            </a: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sp>
        <p:nvSpPr>
          <p:cNvPr id="25" name="矩形 24"/>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圆角 28"/>
          <p:cNvSpPr/>
          <p:nvPr/>
        </p:nvSpPr>
        <p:spPr>
          <a:xfrm>
            <a:off x="-5946" y="3199170"/>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0" name="文本框 29"/>
          <p:cNvSpPr txBox="1"/>
          <p:nvPr/>
        </p:nvSpPr>
        <p:spPr>
          <a:xfrm>
            <a:off x="1" y="1848886"/>
            <a:ext cx="115926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绪     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1" name="文本框 30"/>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研究背景</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2" name="文本框 31"/>
          <p:cNvSpPr txBox="1"/>
          <p:nvPr/>
        </p:nvSpPr>
        <p:spPr>
          <a:xfrm>
            <a:off x="-5947" y="3160251"/>
            <a:ext cx="116521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研究工作</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4" name="文本框 33"/>
          <p:cNvSpPr txBox="1"/>
          <p:nvPr/>
        </p:nvSpPr>
        <p:spPr>
          <a:xfrm>
            <a:off x="1" y="3815933"/>
            <a:ext cx="1159266" cy="399575"/>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论文总结</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35" name="图片 34" descr="ct1-logo"/>
          <p:cNvPicPr>
            <a:picLocks noChangeAspect="1"/>
          </p:cNvPicPr>
          <p:nvPr/>
        </p:nvPicPr>
        <p:blipFill>
          <a:blip r:embed="rId2">
            <a:duotone>
              <a:prstClr val="black"/>
              <a:schemeClr val="accent5">
                <a:tint val="45000"/>
                <a:satMod val="400000"/>
              </a:schemeClr>
            </a:duotone>
            <a:extLst>
              <a:ext uri="{BEBA8EAE-BF5A-486C-A8C5-ECC9F3942E4B}">
                <a14:imgProps xmlns:a14="http://schemas.microsoft.com/office/drawing/2010/main">
                  <a14:imgLayer r:embed="rId3">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36" name="文本框 35"/>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9" name="文本框 18"/>
          <p:cNvSpPr txBox="1"/>
          <p:nvPr/>
        </p:nvSpPr>
        <p:spPr>
          <a:xfrm>
            <a:off x="11026780" y="6571432"/>
            <a:ext cx="1165213" cy="253916"/>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12/17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4.375E-6 4.44444E-6 L 4.375E-6 0.0956 " pathEditMode="relative" rAng="0" ptsTypes="AA">
                                      <p:cBhvr>
                                        <p:cTn id="6" dur="2000" fill="hold"/>
                                        <p:tgtEl>
                                          <p:spTgt spid="29"/>
                                        </p:tgtEl>
                                        <p:attrNameLst>
                                          <p:attrName>ppt_x</p:attrName>
                                          <p:attrName>ppt_y</p:attrName>
                                        </p:attrNameLst>
                                      </p:cBhvr>
                                      <p:rCtr x="0" y="47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4.2</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51376"/>
            <a:chOff x="2271562" y="413052"/>
            <a:chExt cx="2627696" cy="551376"/>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木卫林输入研究标题</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print the presentation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1"/>
          <a:stretch>
            <a:fillRect/>
          </a:stretch>
        </p:blipFill>
        <p:spPr>
          <a:xfrm>
            <a:off x="1712739" y="1393771"/>
            <a:ext cx="5835915" cy="5051177"/>
          </a:xfrm>
          <a:prstGeom prst="rect">
            <a:avLst/>
          </a:prstGeom>
        </p:spPr>
      </p:pic>
      <p:pic>
        <p:nvPicPr>
          <p:cNvPr id="22" name="图片 21"/>
          <p:cNvPicPr>
            <a:picLocks noChangeAspect="1"/>
          </p:cNvPicPr>
          <p:nvPr/>
        </p:nvPicPr>
        <p:blipFill>
          <a:blip r:embed="rId2"/>
          <a:stretch>
            <a:fillRect/>
          </a:stretch>
        </p:blipFill>
        <p:spPr>
          <a:xfrm>
            <a:off x="8096179" y="1502026"/>
            <a:ext cx="3201035" cy="3165475"/>
          </a:xfrm>
          <a:prstGeom prst="rect">
            <a:avLst/>
          </a:prstGeom>
        </p:spPr>
      </p:pic>
      <p:sp>
        <p:nvSpPr>
          <p:cNvPr id="25" name="文本框 24"/>
          <p:cNvSpPr txBox="1"/>
          <p:nvPr/>
        </p:nvSpPr>
        <p:spPr>
          <a:xfrm>
            <a:off x="8096179" y="5047737"/>
            <a:ext cx="3201034" cy="1231234"/>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木卫林输入标题</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OPPOSans R" panose="00020600040101010101" pitchFamily="18" charset="-122"/>
                <a:ea typeface="OPPOSans R" panose="00020600040101010101" pitchFamily="18" charset="-122"/>
                <a:cs typeface="OPPOSans R" panose="00020600040101010101" pitchFamily="18" charset="-122"/>
              </a:rPr>
              <a:t>在这里输入解释说明内容，在这里输入解释说明内容在这里输入解释说明内容在这里输入解释解释在</a:t>
            </a: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grpSp>
        <p:nvGrpSpPr>
          <p:cNvPr id="29" name="组合 28"/>
          <p:cNvGrpSpPr/>
          <p:nvPr/>
        </p:nvGrpSpPr>
        <p:grpSpPr>
          <a:xfrm>
            <a:off x="-5947" y="163629"/>
            <a:ext cx="1171161" cy="6686208"/>
            <a:chOff x="-5947" y="163629"/>
            <a:chExt cx="1171161" cy="6686208"/>
          </a:xfrm>
        </p:grpSpPr>
        <p:sp>
          <p:nvSpPr>
            <p:cNvPr id="30" name="矩形 29"/>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圆角 30"/>
            <p:cNvSpPr/>
            <p:nvPr/>
          </p:nvSpPr>
          <p:spPr>
            <a:xfrm>
              <a:off x="-5946" y="3863467"/>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2" name="文本框 31"/>
            <p:cNvSpPr txBox="1"/>
            <p:nvPr/>
          </p:nvSpPr>
          <p:spPr>
            <a:xfrm>
              <a:off x="1" y="1848886"/>
              <a:ext cx="115926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绪     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4" name="文本框 33"/>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研究背景</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5947" y="3160251"/>
              <a:ext cx="1165215"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研究工作</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6" name="文本框 35"/>
            <p:cNvSpPr txBox="1"/>
            <p:nvPr/>
          </p:nvSpPr>
          <p:spPr>
            <a:xfrm>
              <a:off x="1" y="3815933"/>
              <a:ext cx="1159266" cy="399575"/>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论文总结</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37" name="图片 36" descr="ct1-logo"/>
            <p:cNvPicPr>
              <a:picLocks noChangeAspect="1"/>
            </p:cNvPicPr>
            <p:nvPr/>
          </p:nvPicPr>
          <p:blipFill>
            <a:blip r:embed="rId3">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38" name="文本框 37"/>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sp>
        <p:nvSpPr>
          <p:cNvPr id="26" name="文本框 25"/>
          <p:cNvSpPr txBox="1"/>
          <p:nvPr/>
        </p:nvSpPr>
        <p:spPr>
          <a:xfrm>
            <a:off x="11026780" y="6571432"/>
            <a:ext cx="1165213" cy="253916"/>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13/17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pic>
        <p:nvPicPr>
          <p:cNvPr id="2" name="图片 1"/>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595" y="412750"/>
            <a:ext cx="2834640"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4.1</a:t>
            </a:r>
            <a:r>
              <a:rPr lang="zh-CN" altLang="en-US" sz="2000" dirty="0">
                <a:latin typeface="OPPOSans B" panose="00020600040101010101" pitchFamily="18" charset="-122"/>
                <a:ea typeface="OPPOSans B" panose="00020600040101010101" pitchFamily="18" charset="-122"/>
                <a:cs typeface="OPPOSans B" panose="00020600040101010101" pitchFamily="18" charset="-122"/>
              </a:rPr>
              <a:t>小组总结与收获</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1712595" y="1546225"/>
            <a:ext cx="9713595" cy="706755"/>
          </a:xfrm>
          <a:prstGeom prst="rect">
            <a:avLst/>
          </a:prstGeom>
          <a:noFill/>
        </p:spPr>
        <p:txBody>
          <a:bodyPr wrap="square" rtlCol="0">
            <a:spAutoFit/>
          </a:bodyPr>
          <a:lstStyle/>
          <a:p>
            <a:pPr marL="285750" indent="-285750" algn="ctr">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代码组</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grpSp>
        <p:nvGrpSpPr>
          <p:cNvPr id="22" name="组合 21"/>
          <p:cNvGrpSpPr/>
          <p:nvPr/>
        </p:nvGrpSpPr>
        <p:grpSpPr>
          <a:xfrm>
            <a:off x="-5947" y="163629"/>
            <a:ext cx="1171161" cy="6686208"/>
            <a:chOff x="-5947" y="163629"/>
            <a:chExt cx="1171161" cy="6686208"/>
          </a:xfrm>
        </p:grpSpPr>
        <p:sp>
          <p:nvSpPr>
            <p:cNvPr id="25" name="矩形 24"/>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圆角 28"/>
            <p:cNvSpPr/>
            <p:nvPr/>
          </p:nvSpPr>
          <p:spPr>
            <a:xfrm>
              <a:off x="-5946" y="3863467"/>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1" name="文本框 30"/>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2" name="文本框 31"/>
            <p:cNvSpPr txBox="1"/>
            <p:nvPr/>
          </p:nvSpPr>
          <p:spPr>
            <a:xfrm>
              <a:off x="-5946" y="2504569"/>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4" name="文本框 33"/>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36" name="图片 35" descr="ct1-logo"/>
            <p:cNvPicPr>
              <a:picLocks noChangeAspect="1"/>
            </p:cNvPicPr>
            <p:nvPr/>
          </p:nvPicPr>
          <p:blipFill>
            <a:blip r:embed="rId1">
              <a:duotone>
                <a:prstClr val="black"/>
                <a:schemeClr val="accent5">
                  <a:tint val="45000"/>
                  <a:satMod val="400000"/>
                </a:schemeClr>
              </a:duotone>
              <a:extLst>
                <a:ext uri="{BEBA8EAE-BF5A-486C-A8C5-ECC9F3942E4B}">
                  <a14:imgProps xmlns:a14="http://schemas.microsoft.com/office/drawing/2010/main">
                    <a14:imgLayer r:embed="rId2">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37" name="文本框 36"/>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sp>
        <p:nvSpPr>
          <p:cNvPr id="26" name="文本框 25"/>
          <p:cNvSpPr txBox="1"/>
          <p:nvPr/>
        </p:nvSpPr>
        <p:spPr>
          <a:xfrm>
            <a:off x="11026780" y="6571433"/>
            <a:ext cx="1165214" cy="253916"/>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14/17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
        <p:nvSpPr>
          <p:cNvPr id="4" name="文本框 3"/>
          <p:cNvSpPr txBox="1"/>
          <p:nvPr/>
        </p:nvSpPr>
        <p:spPr>
          <a:xfrm>
            <a:off x="1712595" y="3314700"/>
            <a:ext cx="9774555" cy="975995"/>
          </a:xfrm>
          <a:prstGeom prst="rect">
            <a:avLst/>
          </a:prstGeom>
          <a:noFill/>
        </p:spPr>
        <p:txBody>
          <a:bodyPr wrap="square" rtlCol="0">
            <a:spAutoFit/>
          </a:bodyPr>
          <a:lstStyle/>
          <a:p>
            <a:pPr marL="285750" indent="-285750" algn="ctr">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方案组</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endParaRPr lang="en-US" altLang="zh-CN" sz="1400" dirty="0"/>
          </a:p>
          <a:p>
            <a:pPr>
              <a:lnSpc>
                <a:spcPct val="125000"/>
              </a:lnSpc>
            </a:pP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sp>
        <p:nvSpPr>
          <p:cNvPr id="5" name="文本框 4"/>
          <p:cNvSpPr txBox="1"/>
          <p:nvPr/>
        </p:nvSpPr>
        <p:spPr>
          <a:xfrm>
            <a:off x="1712595" y="5238115"/>
            <a:ext cx="9836150" cy="706755"/>
          </a:xfrm>
          <a:prstGeom prst="rect">
            <a:avLst/>
          </a:prstGeom>
          <a:noFill/>
        </p:spPr>
        <p:txBody>
          <a:bodyPr wrap="square" rtlCol="0">
            <a:spAutoFit/>
          </a:bodyPr>
          <a:lstStyle/>
          <a:p>
            <a:pPr marL="285750" indent="-285750" algn="ctr">
              <a:lnSpc>
                <a:spcPct val="125000"/>
              </a:lnSpc>
              <a:spcBef>
                <a:spcPts val="600"/>
              </a:spcBef>
              <a:spcAft>
                <a:spcPts val="600"/>
              </a:spcAft>
              <a:buFont typeface="Wingdings" panose="05000000000000000000" pitchFamily="2" charset="2"/>
              <a:buChar char="u"/>
            </a:pPr>
            <a:r>
              <a:rPr lang="zh-CN" altLang="en-US"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汇报组</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endParaRPr lang="zh-CN" altLang="en-US" sz="1400" dirty="0">
              <a:latin typeface="OPPOSans R" panose="00020600040101010101" pitchFamily="18" charset="-122"/>
              <a:ea typeface="OPPOSans R" panose="00020600040101010101" pitchFamily="18" charset="-122"/>
              <a:cs typeface="OPPOSans R" panose="00020600040101010101" pitchFamily="18" charset="-122"/>
            </a:endParaRPr>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矩形: 圆角 47"/>
          <p:cNvSpPr/>
          <p:nvPr/>
        </p:nvSpPr>
        <p:spPr>
          <a:xfrm>
            <a:off x="1550526" y="4564017"/>
            <a:ext cx="10386254" cy="846896"/>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1550526" y="3507177"/>
            <a:ext cx="10386254" cy="846896"/>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圆角 46"/>
          <p:cNvSpPr/>
          <p:nvPr/>
        </p:nvSpPr>
        <p:spPr>
          <a:xfrm>
            <a:off x="1550526" y="2450337"/>
            <a:ext cx="10386254" cy="846896"/>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圆角 45"/>
          <p:cNvSpPr/>
          <p:nvPr/>
        </p:nvSpPr>
        <p:spPr>
          <a:xfrm>
            <a:off x="1550526" y="1393497"/>
            <a:ext cx="10386254" cy="846896"/>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圆角 43"/>
          <p:cNvSpPr/>
          <p:nvPr/>
        </p:nvSpPr>
        <p:spPr>
          <a:xfrm>
            <a:off x="1550526" y="5620858"/>
            <a:ext cx="10386254" cy="846896"/>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nvGrpSpPr>
          <p:cNvPr id="27" name="组合 26"/>
          <p:cNvGrpSpPr/>
          <p:nvPr/>
        </p:nvGrpSpPr>
        <p:grpSpPr>
          <a:xfrm>
            <a:off x="1895504" y="367021"/>
            <a:ext cx="2627696" cy="551376"/>
            <a:chOff x="2271562" y="413052"/>
            <a:chExt cx="2627696" cy="551376"/>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木卫林致谢</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print the presentation</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424978" y="1642024"/>
            <a:ext cx="6646606" cy="369332"/>
          </a:xfrm>
          <a:prstGeom prst="rect">
            <a:avLst/>
          </a:prstGeom>
          <a:noFill/>
        </p:spPr>
        <p:txBody>
          <a:bodyPr wrap="square" rtlCol="0">
            <a:spAutoFit/>
          </a:bodyPr>
          <a:lstStyle/>
          <a:p>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导       师</a:t>
            </a:r>
            <a:r>
              <a:rPr lang="zh-CN" altLang="en-US" dirty="0">
                <a:latin typeface="OPPOSans R" panose="00020600040101010101" pitchFamily="18" charset="-122"/>
                <a:ea typeface="OPPOSans R" panose="00020600040101010101" pitchFamily="18" charset="-122"/>
                <a:cs typeface="OPPOSans R" panose="00020600040101010101" pitchFamily="18" charset="-122"/>
              </a:rPr>
              <a:t>：  </a:t>
            </a:r>
            <a:r>
              <a:rPr lang="en-US" altLang="zh-CN" dirty="0">
                <a:latin typeface="OPPOSans R" panose="00020600040101010101" pitchFamily="18" charset="-122"/>
                <a:ea typeface="OPPOSans R" panose="00020600040101010101" pitchFamily="18" charset="-122"/>
                <a:cs typeface="OPPOSans R" panose="00020600040101010101" pitchFamily="18" charset="-122"/>
              </a:rPr>
              <a:t>×××</a:t>
            </a:r>
            <a:r>
              <a:rPr lang="zh-CN" altLang="en-US" dirty="0">
                <a:latin typeface="OPPOSans R" panose="00020600040101010101" pitchFamily="18" charset="-122"/>
                <a:ea typeface="OPPOSans R" panose="00020600040101010101" pitchFamily="18" charset="-122"/>
                <a:cs typeface="OPPOSans R" panose="00020600040101010101" pitchFamily="18" charset="-122"/>
              </a:rPr>
              <a:t> 教授</a:t>
            </a:r>
            <a:endParaRPr lang="zh-CN" altLang="en-US" dirty="0">
              <a:latin typeface="OPPOSans R" panose="00020600040101010101" pitchFamily="18" charset="-122"/>
              <a:ea typeface="OPPOSans R" panose="00020600040101010101" pitchFamily="18" charset="-122"/>
              <a:cs typeface="OPPOSans R" panose="00020600040101010101" pitchFamily="18" charset="-122"/>
            </a:endParaRPr>
          </a:p>
        </p:txBody>
      </p:sp>
      <p:pic>
        <p:nvPicPr>
          <p:cNvPr id="8" name="图形 7"/>
          <p:cNvPicPr>
            <a:picLocks noChangeAspect="1"/>
          </p:cNvPicPr>
          <p:nvPr/>
        </p:nvPicPr>
        <p: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741938" y="1551750"/>
            <a:ext cx="490384" cy="490384"/>
          </a:xfrm>
          <a:prstGeom prst="rect">
            <a:avLst/>
          </a:prstGeom>
        </p:spPr>
      </p:pic>
      <p:grpSp>
        <p:nvGrpSpPr>
          <p:cNvPr id="12" name="组合 11"/>
          <p:cNvGrpSpPr/>
          <p:nvPr/>
        </p:nvGrpSpPr>
        <p:grpSpPr>
          <a:xfrm>
            <a:off x="2424978" y="2640355"/>
            <a:ext cx="9678427" cy="429413"/>
            <a:chOff x="2241755" y="2504569"/>
            <a:chExt cx="9061456" cy="429413"/>
          </a:xfrm>
        </p:grpSpPr>
        <p:sp>
          <p:nvSpPr>
            <p:cNvPr id="22" name="文本框 21"/>
            <p:cNvSpPr txBox="1"/>
            <p:nvPr/>
          </p:nvSpPr>
          <p:spPr>
            <a:xfrm>
              <a:off x="3525896" y="2504569"/>
              <a:ext cx="7777315" cy="429413"/>
            </a:xfrm>
            <a:prstGeom prst="rect">
              <a:avLst/>
            </a:prstGeom>
            <a:noFill/>
          </p:spPr>
          <p:txBody>
            <a:bodyPr wrap="square" rtlCol="0">
              <a:spAutoFit/>
            </a:bodyPr>
            <a:lstStyle/>
            <a:p>
              <a:pPr>
                <a:lnSpc>
                  <a:spcPct val="130000"/>
                </a:lnSpc>
              </a:pPr>
              <a:r>
                <a:rPr lang="en-US" altLang="zh-CN" dirty="0">
                  <a:latin typeface="OPPOSans R" panose="00020600040101010101" pitchFamily="18" charset="-122"/>
                  <a:ea typeface="OPPOSans R" panose="00020600040101010101" pitchFamily="18" charset="-122"/>
                  <a:cs typeface="OPPOSans R" panose="00020600040101010101" pitchFamily="18" charset="-122"/>
                </a:rPr>
                <a:t>×××</a:t>
              </a:r>
              <a:r>
                <a:rPr lang="zh-CN" altLang="en-US" dirty="0">
                  <a:latin typeface="OPPOSans R" panose="00020600040101010101" pitchFamily="18" charset="-122"/>
                  <a:ea typeface="OPPOSans R" panose="00020600040101010101" pitchFamily="18" charset="-122"/>
                  <a:cs typeface="OPPOSans R" panose="00020600040101010101" pitchFamily="18" charset="-122"/>
                </a:rPr>
                <a:t> 教授；</a:t>
              </a:r>
              <a:r>
                <a:rPr lang="en-US" altLang="zh-CN" dirty="0">
                  <a:latin typeface="OPPOSans R" panose="00020600040101010101" pitchFamily="18" charset="-122"/>
                  <a:ea typeface="OPPOSans R" panose="00020600040101010101" pitchFamily="18" charset="-122"/>
                  <a:cs typeface="OPPOSans R" panose="00020600040101010101" pitchFamily="18" charset="-122"/>
                </a:rPr>
                <a:t> ×××</a:t>
              </a:r>
              <a:r>
                <a:rPr lang="zh-CN" altLang="en-US" dirty="0">
                  <a:latin typeface="OPPOSans R" panose="00020600040101010101" pitchFamily="18" charset="-122"/>
                  <a:ea typeface="OPPOSans R" panose="00020600040101010101" pitchFamily="18" charset="-122"/>
                  <a:cs typeface="OPPOSans R" panose="00020600040101010101" pitchFamily="18" charset="-122"/>
                </a:rPr>
                <a:t> 教授；</a:t>
              </a:r>
              <a:r>
                <a:rPr lang="en-US" altLang="zh-CN" dirty="0">
                  <a:latin typeface="OPPOSans R" panose="00020600040101010101" pitchFamily="18" charset="-122"/>
                  <a:ea typeface="OPPOSans R" panose="00020600040101010101" pitchFamily="18" charset="-122"/>
                  <a:cs typeface="OPPOSans R" panose="00020600040101010101" pitchFamily="18" charset="-122"/>
                </a:rPr>
                <a:t> ×××</a:t>
              </a:r>
              <a:r>
                <a:rPr lang="zh-CN" altLang="en-US" dirty="0">
                  <a:latin typeface="OPPOSans R" panose="00020600040101010101" pitchFamily="18" charset="-122"/>
                  <a:ea typeface="OPPOSans R" panose="00020600040101010101" pitchFamily="18" charset="-122"/>
                  <a:cs typeface="OPPOSans R" panose="00020600040101010101" pitchFamily="18" charset="-122"/>
                </a:rPr>
                <a:t> 教授；</a:t>
              </a:r>
              <a:r>
                <a:rPr lang="en-US" altLang="zh-CN" dirty="0">
                  <a:latin typeface="OPPOSans R" panose="00020600040101010101" pitchFamily="18" charset="-122"/>
                  <a:ea typeface="OPPOSans R" panose="00020600040101010101" pitchFamily="18" charset="-122"/>
                  <a:cs typeface="OPPOSans R" panose="00020600040101010101" pitchFamily="18" charset="-122"/>
                </a:rPr>
                <a:t> ×××</a:t>
              </a:r>
              <a:r>
                <a:rPr lang="zh-CN" altLang="en-US" dirty="0">
                  <a:latin typeface="OPPOSans R" panose="00020600040101010101" pitchFamily="18" charset="-122"/>
                  <a:ea typeface="OPPOSans R" panose="00020600040101010101" pitchFamily="18" charset="-122"/>
                  <a:cs typeface="OPPOSans R" panose="00020600040101010101" pitchFamily="18" charset="-122"/>
                </a:rPr>
                <a:t> 教授；</a:t>
              </a:r>
              <a:r>
                <a:rPr lang="en-US" altLang="zh-CN" dirty="0">
                  <a:latin typeface="OPPOSans R" panose="00020600040101010101" pitchFamily="18" charset="-122"/>
                  <a:ea typeface="OPPOSans R" panose="00020600040101010101" pitchFamily="18" charset="-122"/>
                  <a:cs typeface="OPPOSans R" panose="00020600040101010101" pitchFamily="18" charset="-122"/>
                </a:rPr>
                <a:t> ×××</a:t>
              </a:r>
              <a:r>
                <a:rPr lang="zh-CN" altLang="en-US" dirty="0">
                  <a:latin typeface="OPPOSans R" panose="00020600040101010101" pitchFamily="18" charset="-122"/>
                  <a:ea typeface="OPPOSans R" panose="00020600040101010101" pitchFamily="18" charset="-122"/>
                  <a:cs typeface="OPPOSans R" panose="00020600040101010101" pitchFamily="18" charset="-122"/>
                </a:rPr>
                <a:t> 教授</a:t>
              </a:r>
              <a:endParaRPr lang="zh-CN" altLang="en-US" dirty="0">
                <a:latin typeface="OPPOSans R" panose="00020600040101010101" pitchFamily="18" charset="-122"/>
                <a:ea typeface="OPPOSans R" panose="00020600040101010101" pitchFamily="18" charset="-122"/>
                <a:cs typeface="OPPOSans R" panose="00020600040101010101" pitchFamily="18" charset="-122"/>
              </a:endParaRPr>
            </a:p>
          </p:txBody>
        </p:sp>
        <p:sp>
          <p:nvSpPr>
            <p:cNvPr id="30" name="文本框 29"/>
            <p:cNvSpPr txBox="1"/>
            <p:nvPr/>
          </p:nvSpPr>
          <p:spPr>
            <a:xfrm>
              <a:off x="2241755" y="2543097"/>
              <a:ext cx="1244813" cy="369332"/>
            </a:xfrm>
            <a:prstGeom prst="rect">
              <a:avLst/>
            </a:prstGeom>
            <a:noFill/>
          </p:spPr>
          <p:txBody>
            <a:bodyPr wrap="square">
              <a:spAutoFit/>
            </a:bodyPr>
            <a:lstStyle/>
            <a:p>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指导老师</a:t>
              </a:r>
              <a:r>
                <a:rPr lang="zh-CN" altLang="en-US" sz="1600" dirty="0">
                  <a:latin typeface="OPPOSans R" panose="00020600040101010101" pitchFamily="18" charset="-122"/>
                  <a:ea typeface="OPPOSans R" panose="00020600040101010101" pitchFamily="18" charset="-122"/>
                  <a:cs typeface="OPPOSans R" panose="00020600040101010101" pitchFamily="18" charset="-122"/>
                </a:rPr>
                <a:t>：</a:t>
              </a:r>
              <a:endParaRPr lang="zh-CN" altLang="en-US" sz="1600" dirty="0"/>
            </a:p>
          </p:txBody>
        </p:sp>
      </p:grpSp>
      <p:grpSp>
        <p:nvGrpSpPr>
          <p:cNvPr id="10" name="组合 9"/>
          <p:cNvGrpSpPr/>
          <p:nvPr/>
        </p:nvGrpSpPr>
        <p:grpSpPr>
          <a:xfrm>
            <a:off x="2424978" y="3728980"/>
            <a:ext cx="8128478" cy="372511"/>
            <a:chOff x="2165896" y="3815933"/>
            <a:chExt cx="8128478" cy="372511"/>
          </a:xfrm>
        </p:grpSpPr>
        <p:sp>
          <p:nvSpPr>
            <p:cNvPr id="25" name="文本框 24"/>
            <p:cNvSpPr txBox="1"/>
            <p:nvPr/>
          </p:nvSpPr>
          <p:spPr>
            <a:xfrm>
              <a:off x="3647768" y="3815933"/>
              <a:ext cx="6646606" cy="369332"/>
            </a:xfrm>
            <a:prstGeom prst="rect">
              <a:avLst/>
            </a:prstGeom>
            <a:noFill/>
          </p:spPr>
          <p:txBody>
            <a:bodyPr wrap="square" rtlCol="0">
              <a:spAutoFit/>
            </a:bodyPr>
            <a:lstStyle/>
            <a:p>
              <a:r>
                <a:rPr lang="en-US" altLang="zh-CN" dirty="0">
                  <a:latin typeface="OPPOSans R" panose="00020600040101010101" pitchFamily="18" charset="-122"/>
                  <a:ea typeface="OPPOSans R" panose="00020600040101010101" pitchFamily="18" charset="-122"/>
                  <a:cs typeface="OPPOSans R" panose="00020600040101010101" pitchFamily="18" charset="-122"/>
                </a:rPr>
                <a:t>××× </a:t>
              </a:r>
              <a:r>
                <a:rPr lang="zh-CN" altLang="en-US" dirty="0">
                  <a:latin typeface="OPPOSans R" panose="00020600040101010101" pitchFamily="18" charset="-122"/>
                  <a:ea typeface="OPPOSans R" panose="00020600040101010101" pitchFamily="18" charset="-122"/>
                  <a:cs typeface="OPPOSans R" panose="00020600040101010101" pitchFamily="18" charset="-122"/>
                </a:rPr>
                <a:t>；</a:t>
              </a:r>
              <a:r>
                <a:rPr lang="en-US" altLang="zh-CN" dirty="0">
                  <a:latin typeface="OPPOSans R" panose="00020600040101010101" pitchFamily="18" charset="-122"/>
                  <a:ea typeface="OPPOSans R" panose="00020600040101010101" pitchFamily="18" charset="-122"/>
                  <a:cs typeface="OPPOSans R" panose="00020600040101010101" pitchFamily="18" charset="-122"/>
                </a:rPr>
                <a:t> ××× </a:t>
              </a:r>
              <a:r>
                <a:rPr lang="zh-CN" altLang="en-US" dirty="0">
                  <a:latin typeface="OPPOSans R" panose="00020600040101010101" pitchFamily="18" charset="-122"/>
                  <a:ea typeface="OPPOSans R" panose="00020600040101010101" pitchFamily="18" charset="-122"/>
                  <a:cs typeface="OPPOSans R" panose="00020600040101010101" pitchFamily="18" charset="-122"/>
                </a:rPr>
                <a:t>；</a:t>
              </a:r>
              <a:r>
                <a:rPr lang="en-US" altLang="zh-CN" dirty="0">
                  <a:latin typeface="OPPOSans R" panose="00020600040101010101" pitchFamily="18" charset="-122"/>
                  <a:ea typeface="OPPOSans R" panose="00020600040101010101" pitchFamily="18" charset="-122"/>
                  <a:cs typeface="OPPOSans R" panose="00020600040101010101" pitchFamily="18" charset="-122"/>
                </a:rPr>
                <a:t> ××× </a:t>
              </a:r>
              <a:r>
                <a:rPr lang="zh-CN" altLang="en-US" dirty="0">
                  <a:latin typeface="OPPOSans R" panose="00020600040101010101" pitchFamily="18" charset="-122"/>
                  <a:ea typeface="OPPOSans R" panose="00020600040101010101" pitchFamily="18" charset="-122"/>
                  <a:cs typeface="OPPOSans R" panose="00020600040101010101" pitchFamily="18" charset="-122"/>
                </a:rPr>
                <a:t>；</a:t>
              </a:r>
              <a:r>
                <a:rPr lang="en-US" altLang="zh-CN" dirty="0">
                  <a:latin typeface="OPPOSans R" panose="00020600040101010101" pitchFamily="18" charset="-122"/>
                  <a:ea typeface="OPPOSans R" panose="00020600040101010101" pitchFamily="18" charset="-122"/>
                  <a:cs typeface="OPPOSans R" panose="00020600040101010101" pitchFamily="18" charset="-122"/>
                </a:rPr>
                <a:t> ×××</a:t>
              </a:r>
              <a:endParaRPr lang="zh-CN" altLang="en-US" dirty="0">
                <a:latin typeface="OPPOSans R" panose="00020600040101010101" pitchFamily="18" charset="-122"/>
                <a:ea typeface="OPPOSans R" panose="00020600040101010101" pitchFamily="18" charset="-122"/>
                <a:cs typeface="OPPOSans R" panose="00020600040101010101" pitchFamily="18" charset="-122"/>
              </a:endParaRPr>
            </a:p>
          </p:txBody>
        </p:sp>
        <p:sp>
          <p:nvSpPr>
            <p:cNvPr id="31" name="文本框 30"/>
            <p:cNvSpPr txBox="1"/>
            <p:nvPr/>
          </p:nvSpPr>
          <p:spPr>
            <a:xfrm>
              <a:off x="2165896" y="3819112"/>
              <a:ext cx="1481872" cy="369332"/>
            </a:xfrm>
            <a:prstGeom prst="rect">
              <a:avLst/>
            </a:prstGeom>
            <a:noFill/>
          </p:spPr>
          <p:txBody>
            <a:bodyPr wrap="square">
              <a:spAutoFit/>
            </a:bodyPr>
            <a:lstStyle/>
            <a:p>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合作与帮助</a:t>
              </a:r>
              <a:r>
                <a:rPr lang="zh-CN" altLang="en-US" sz="1600" dirty="0">
                  <a:latin typeface="OPPOSans R" panose="00020600040101010101" pitchFamily="18" charset="-122"/>
                  <a:ea typeface="OPPOSans R" panose="00020600040101010101" pitchFamily="18" charset="-122"/>
                  <a:cs typeface="OPPOSans R" panose="00020600040101010101" pitchFamily="18" charset="-122"/>
                </a:rPr>
                <a:t>：</a:t>
              </a:r>
              <a:endParaRPr lang="zh-CN" altLang="en-US" sz="1600" dirty="0"/>
            </a:p>
          </p:txBody>
        </p:sp>
      </p:grpSp>
      <p:grpSp>
        <p:nvGrpSpPr>
          <p:cNvPr id="32" name="组合 31"/>
          <p:cNvGrpSpPr/>
          <p:nvPr/>
        </p:nvGrpSpPr>
        <p:grpSpPr>
          <a:xfrm>
            <a:off x="2424978" y="4782403"/>
            <a:ext cx="8128478" cy="372511"/>
            <a:chOff x="2165896" y="3815933"/>
            <a:chExt cx="8128478" cy="372511"/>
          </a:xfrm>
        </p:grpSpPr>
        <p:sp>
          <p:nvSpPr>
            <p:cNvPr id="34" name="文本框 33"/>
            <p:cNvSpPr txBox="1"/>
            <p:nvPr/>
          </p:nvSpPr>
          <p:spPr>
            <a:xfrm>
              <a:off x="3647768" y="3815933"/>
              <a:ext cx="6646606" cy="369332"/>
            </a:xfrm>
            <a:prstGeom prst="rect">
              <a:avLst/>
            </a:prstGeom>
            <a:noFill/>
          </p:spPr>
          <p:txBody>
            <a:bodyPr wrap="square" rtlCol="0">
              <a:spAutoFit/>
            </a:bodyPr>
            <a:lstStyle/>
            <a:p>
              <a:r>
                <a:rPr lang="en-US" altLang="zh-CN" dirty="0">
                  <a:latin typeface="OPPOSans R" panose="00020600040101010101" pitchFamily="18" charset="-122"/>
                  <a:ea typeface="OPPOSans R" panose="00020600040101010101" pitchFamily="18" charset="-122"/>
                  <a:cs typeface="OPPOSans R" panose="00020600040101010101" pitchFamily="18" charset="-122"/>
                </a:rPr>
                <a:t>×××</a:t>
              </a:r>
              <a:r>
                <a:rPr lang="zh-CN" altLang="en-US" dirty="0">
                  <a:latin typeface="OPPOSans R" panose="00020600040101010101" pitchFamily="18" charset="-122"/>
                  <a:ea typeface="OPPOSans R" panose="00020600040101010101" pitchFamily="18" charset="-122"/>
                  <a:cs typeface="OPPOSans R" panose="00020600040101010101" pitchFamily="18" charset="-122"/>
                </a:rPr>
                <a:t> 老师；</a:t>
              </a:r>
              <a:r>
                <a:rPr lang="en-US" altLang="zh-CN" dirty="0">
                  <a:latin typeface="OPPOSans R" panose="00020600040101010101" pitchFamily="18" charset="-122"/>
                  <a:ea typeface="OPPOSans R" panose="00020600040101010101" pitchFamily="18" charset="-122"/>
                  <a:cs typeface="OPPOSans R" panose="00020600040101010101" pitchFamily="18" charset="-122"/>
                </a:rPr>
                <a:t> ×××</a:t>
              </a:r>
              <a:r>
                <a:rPr lang="zh-CN" altLang="en-US" dirty="0">
                  <a:latin typeface="OPPOSans R" panose="00020600040101010101" pitchFamily="18" charset="-122"/>
                  <a:ea typeface="OPPOSans R" panose="00020600040101010101" pitchFamily="18" charset="-122"/>
                  <a:cs typeface="OPPOSans R" panose="00020600040101010101" pitchFamily="18" charset="-122"/>
                </a:rPr>
                <a:t> 老师；</a:t>
              </a:r>
              <a:r>
                <a:rPr lang="en-US" altLang="zh-CN" dirty="0">
                  <a:latin typeface="OPPOSans R" panose="00020600040101010101" pitchFamily="18" charset="-122"/>
                  <a:ea typeface="OPPOSans R" panose="00020600040101010101" pitchFamily="18" charset="-122"/>
                  <a:cs typeface="OPPOSans R" panose="00020600040101010101" pitchFamily="18" charset="-122"/>
                </a:rPr>
                <a:t> ×××</a:t>
              </a:r>
              <a:r>
                <a:rPr lang="zh-CN" altLang="en-US" dirty="0">
                  <a:latin typeface="OPPOSans R" panose="00020600040101010101" pitchFamily="18" charset="-122"/>
                  <a:ea typeface="OPPOSans R" panose="00020600040101010101" pitchFamily="18" charset="-122"/>
                  <a:cs typeface="OPPOSans R" panose="00020600040101010101" pitchFamily="18" charset="-122"/>
                </a:rPr>
                <a:t> 老师</a:t>
              </a:r>
              <a:endParaRPr lang="zh-CN" altLang="en-US" dirty="0">
                <a:latin typeface="OPPOSans R" panose="00020600040101010101" pitchFamily="18" charset="-122"/>
                <a:ea typeface="OPPOSans R" panose="00020600040101010101" pitchFamily="18" charset="-122"/>
                <a:cs typeface="OPPOSans R" panose="00020600040101010101" pitchFamily="18" charset="-122"/>
              </a:endParaRPr>
            </a:p>
          </p:txBody>
        </p:sp>
        <p:sp>
          <p:nvSpPr>
            <p:cNvPr id="35" name="文本框 34"/>
            <p:cNvSpPr txBox="1"/>
            <p:nvPr/>
          </p:nvSpPr>
          <p:spPr>
            <a:xfrm>
              <a:off x="2165896" y="3819112"/>
              <a:ext cx="1481872" cy="369332"/>
            </a:xfrm>
            <a:prstGeom prst="rect">
              <a:avLst/>
            </a:prstGeom>
            <a:noFill/>
          </p:spPr>
          <p:txBody>
            <a:bodyPr wrap="square">
              <a:spAutoFit/>
            </a:bodyPr>
            <a:lstStyle/>
            <a:p>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测试老师</a:t>
              </a:r>
              <a:r>
                <a:rPr lang="zh-CN" altLang="en-US" sz="1600" dirty="0">
                  <a:latin typeface="OPPOSans R" panose="00020600040101010101" pitchFamily="18" charset="-122"/>
                  <a:ea typeface="OPPOSans R" panose="00020600040101010101" pitchFamily="18" charset="-122"/>
                  <a:cs typeface="OPPOSans R" panose="00020600040101010101" pitchFamily="18" charset="-122"/>
                </a:rPr>
                <a:t>：</a:t>
              </a:r>
              <a:endParaRPr lang="zh-CN" altLang="en-US" sz="1600" dirty="0"/>
            </a:p>
          </p:txBody>
        </p:sp>
      </p:grpSp>
      <p:grpSp>
        <p:nvGrpSpPr>
          <p:cNvPr id="36" name="组合 35"/>
          <p:cNvGrpSpPr/>
          <p:nvPr/>
        </p:nvGrpSpPr>
        <p:grpSpPr>
          <a:xfrm>
            <a:off x="2424978" y="5842661"/>
            <a:ext cx="8128478" cy="372511"/>
            <a:chOff x="2165896" y="3815933"/>
            <a:chExt cx="8128478" cy="372511"/>
          </a:xfrm>
        </p:grpSpPr>
        <p:sp>
          <p:nvSpPr>
            <p:cNvPr id="37" name="文本框 36"/>
            <p:cNvSpPr txBox="1"/>
            <p:nvPr/>
          </p:nvSpPr>
          <p:spPr>
            <a:xfrm>
              <a:off x="3647768" y="3815933"/>
              <a:ext cx="6646606" cy="369332"/>
            </a:xfrm>
            <a:prstGeom prst="rect">
              <a:avLst/>
            </a:prstGeom>
            <a:noFill/>
          </p:spPr>
          <p:txBody>
            <a:bodyPr wrap="square" rtlCol="0">
              <a:spAutoFit/>
            </a:bodyPr>
            <a:lstStyle/>
            <a:p>
              <a:r>
                <a:rPr lang="en-US" altLang="zh-CN" dirty="0">
                  <a:latin typeface="OPPOSans R" panose="00020600040101010101" pitchFamily="18" charset="-122"/>
                  <a:ea typeface="OPPOSans R" panose="00020600040101010101" pitchFamily="18" charset="-122"/>
                  <a:cs typeface="OPPOSans R" panose="00020600040101010101" pitchFamily="18" charset="-122"/>
                </a:rPr>
                <a:t>××× </a:t>
              </a:r>
              <a:r>
                <a:rPr lang="zh-CN" altLang="en-US" dirty="0">
                  <a:latin typeface="OPPOSans R" panose="00020600040101010101" pitchFamily="18" charset="-122"/>
                  <a:ea typeface="OPPOSans R" panose="00020600040101010101" pitchFamily="18" charset="-122"/>
                  <a:cs typeface="OPPOSans R" panose="00020600040101010101" pitchFamily="18" charset="-122"/>
                </a:rPr>
                <a:t>；</a:t>
              </a:r>
              <a:r>
                <a:rPr lang="en-US" altLang="zh-CN" dirty="0">
                  <a:latin typeface="OPPOSans R" panose="00020600040101010101" pitchFamily="18" charset="-122"/>
                  <a:ea typeface="OPPOSans R" panose="00020600040101010101" pitchFamily="18" charset="-122"/>
                  <a:cs typeface="OPPOSans R" panose="00020600040101010101" pitchFamily="18" charset="-122"/>
                </a:rPr>
                <a:t> ××× </a:t>
              </a:r>
              <a:r>
                <a:rPr lang="zh-CN" altLang="en-US" dirty="0">
                  <a:latin typeface="OPPOSans R" panose="00020600040101010101" pitchFamily="18" charset="-122"/>
                  <a:ea typeface="OPPOSans R" panose="00020600040101010101" pitchFamily="18" charset="-122"/>
                  <a:cs typeface="OPPOSans R" panose="00020600040101010101" pitchFamily="18" charset="-122"/>
                </a:rPr>
                <a:t>；</a:t>
              </a:r>
              <a:r>
                <a:rPr lang="en-US" altLang="zh-CN" dirty="0">
                  <a:latin typeface="OPPOSans R" panose="00020600040101010101" pitchFamily="18" charset="-122"/>
                  <a:ea typeface="OPPOSans R" panose="00020600040101010101" pitchFamily="18" charset="-122"/>
                  <a:cs typeface="OPPOSans R" panose="00020600040101010101" pitchFamily="18" charset="-122"/>
                </a:rPr>
                <a:t> ××× </a:t>
              </a:r>
              <a:r>
                <a:rPr lang="zh-CN" altLang="en-US" dirty="0">
                  <a:latin typeface="OPPOSans R" panose="00020600040101010101" pitchFamily="18" charset="-122"/>
                  <a:ea typeface="OPPOSans R" panose="00020600040101010101" pitchFamily="18" charset="-122"/>
                  <a:cs typeface="OPPOSans R" panose="00020600040101010101" pitchFamily="18" charset="-122"/>
                </a:rPr>
                <a:t>；</a:t>
              </a:r>
              <a:r>
                <a:rPr lang="en-US" altLang="zh-CN" dirty="0">
                  <a:latin typeface="OPPOSans R" panose="00020600040101010101" pitchFamily="18" charset="-122"/>
                  <a:ea typeface="OPPOSans R" panose="00020600040101010101" pitchFamily="18" charset="-122"/>
                  <a:cs typeface="OPPOSans R" panose="00020600040101010101" pitchFamily="18" charset="-122"/>
                </a:rPr>
                <a:t> ××× </a:t>
              </a:r>
              <a:r>
                <a:rPr lang="zh-CN" altLang="en-US" dirty="0">
                  <a:latin typeface="OPPOSans R" panose="00020600040101010101" pitchFamily="18" charset="-122"/>
                  <a:ea typeface="OPPOSans R" panose="00020600040101010101" pitchFamily="18" charset="-122"/>
                  <a:cs typeface="OPPOSans R" panose="00020600040101010101" pitchFamily="18" charset="-122"/>
                </a:rPr>
                <a:t>；</a:t>
              </a:r>
              <a:endParaRPr lang="zh-CN" altLang="en-US" dirty="0">
                <a:latin typeface="OPPOSans R" panose="00020600040101010101" pitchFamily="18" charset="-122"/>
                <a:ea typeface="OPPOSans R" panose="00020600040101010101" pitchFamily="18" charset="-122"/>
                <a:cs typeface="OPPOSans R" panose="00020600040101010101" pitchFamily="18" charset="-122"/>
              </a:endParaRPr>
            </a:p>
          </p:txBody>
        </p:sp>
        <p:sp>
          <p:nvSpPr>
            <p:cNvPr id="38" name="文本框 37"/>
            <p:cNvSpPr txBox="1"/>
            <p:nvPr/>
          </p:nvSpPr>
          <p:spPr>
            <a:xfrm>
              <a:off x="2165896" y="3819112"/>
              <a:ext cx="1481872" cy="369332"/>
            </a:xfrm>
            <a:prstGeom prst="rect">
              <a:avLst/>
            </a:prstGeom>
            <a:noFill/>
          </p:spPr>
          <p:txBody>
            <a:bodyPr wrap="square">
              <a:spAutoFit/>
            </a:bodyPr>
            <a:lstStyle/>
            <a:p>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朋友与家人</a:t>
              </a:r>
              <a:r>
                <a:rPr lang="zh-CN" altLang="en-US" sz="1600" dirty="0">
                  <a:latin typeface="OPPOSans R" panose="00020600040101010101" pitchFamily="18" charset="-122"/>
                  <a:ea typeface="OPPOSans R" panose="00020600040101010101" pitchFamily="18" charset="-122"/>
                  <a:cs typeface="OPPOSans R" panose="00020600040101010101" pitchFamily="18" charset="-122"/>
                </a:rPr>
                <a:t>：</a:t>
              </a:r>
              <a:endParaRPr lang="zh-CN" altLang="en-US" sz="1600" dirty="0"/>
            </a:p>
          </p:txBody>
        </p:sp>
      </p:grpSp>
      <p:pic>
        <p:nvPicPr>
          <p:cNvPr id="39" name="图形 38"/>
          <p:cNvPicPr>
            <a:picLocks noChangeAspect="1"/>
          </p:cNvPicPr>
          <p:nvPr/>
        </p:nvPicPr>
        <p: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741938" y="2606027"/>
            <a:ext cx="490384" cy="490384"/>
          </a:xfrm>
          <a:prstGeom prst="rect">
            <a:avLst/>
          </a:prstGeom>
        </p:spPr>
      </p:pic>
      <p:pic>
        <p:nvPicPr>
          <p:cNvPr id="40" name="图形 39"/>
          <p:cNvPicPr>
            <a:picLocks noChangeAspect="1"/>
          </p:cNvPicPr>
          <p:nvPr/>
        </p:nvPicPr>
        <p: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741938" y="3660304"/>
            <a:ext cx="490384" cy="490384"/>
          </a:xfrm>
          <a:prstGeom prst="rect">
            <a:avLst/>
          </a:prstGeom>
        </p:spPr>
      </p:pic>
      <p:pic>
        <p:nvPicPr>
          <p:cNvPr id="41" name="图形 40"/>
          <p:cNvPicPr>
            <a:picLocks noChangeAspect="1"/>
          </p:cNvPicPr>
          <p:nvPr/>
        </p:nvPicPr>
        <p: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741938" y="4714581"/>
            <a:ext cx="490384" cy="490384"/>
          </a:xfrm>
          <a:prstGeom prst="rect">
            <a:avLst/>
          </a:prstGeom>
        </p:spPr>
      </p:pic>
      <p:pic>
        <p:nvPicPr>
          <p:cNvPr id="42" name="图形 41"/>
          <p:cNvPicPr>
            <a:picLocks noChangeAspect="1"/>
          </p:cNvPicPr>
          <p:nvPr/>
        </p:nvPicPr>
        <p: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741938" y="5768857"/>
            <a:ext cx="490384" cy="490384"/>
          </a:xfrm>
          <a:prstGeom prst="rect">
            <a:avLst/>
          </a:prstGeom>
        </p:spPr>
      </p:pic>
      <p:sp>
        <p:nvSpPr>
          <p:cNvPr id="43" name="矩形 42"/>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圆角 44"/>
          <p:cNvSpPr/>
          <p:nvPr/>
        </p:nvSpPr>
        <p:spPr>
          <a:xfrm>
            <a:off x="-5946" y="3835276"/>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0" name="文本框 49"/>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51" name="文本框 50"/>
          <p:cNvSpPr txBox="1"/>
          <p:nvPr/>
        </p:nvSpPr>
        <p:spPr>
          <a:xfrm>
            <a:off x="-5947" y="2486234"/>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52" name="文本框 51"/>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53" name="文本框 52"/>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54" name="图片 53" descr="ct1-logo"/>
          <p:cNvPicPr>
            <a:picLocks noChangeAspect="1"/>
          </p:cNvPicPr>
          <p:nvPr/>
        </p:nvPicPr>
        <p:blipFill>
          <a:blip r:embed="rId3">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55" name="文本框 54"/>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56" name="文本框 55"/>
          <p:cNvSpPr txBox="1"/>
          <p:nvPr/>
        </p:nvSpPr>
        <p:spPr>
          <a:xfrm>
            <a:off x="11026780" y="6571433"/>
            <a:ext cx="1165214" cy="253916"/>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15/17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4.375E-6 3.7037E-7 L 4.375E-6 0.0956 " pathEditMode="relative" rAng="0" ptsTypes="AA">
                                      <p:cBhvr>
                                        <p:cTn id="6" dur="2000" fill="hold"/>
                                        <p:tgtEl>
                                          <p:spTgt spid="45"/>
                                        </p:tgtEl>
                                        <p:attrNameLst>
                                          <p:attrName>ppt_x</p:attrName>
                                          <p:attrName>ppt_y</p:attrName>
                                        </p:attrNameLst>
                                      </p:cBhvr>
                                      <p:rCtr x="0" y="47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ṡ1íḋe"/>
          <p:cNvSpPr/>
          <p:nvPr/>
        </p:nvSpPr>
        <p:spPr>
          <a:xfrm>
            <a:off x="-11553" y="1790818"/>
            <a:ext cx="12215105" cy="3276363"/>
          </a:xfrm>
          <a:prstGeom prst="rect">
            <a:avLst/>
          </a:prstGeom>
          <a:solidFill>
            <a:srgbClr val="122E6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122E66"/>
              </a:solidFill>
              <a:effectLst/>
              <a:uLnTx/>
              <a:uFillTx/>
              <a:latin typeface="Arial" panose="020B0604020202020204"/>
              <a:ea typeface="微软雅黑" panose="020B0503020204020204" charset="-122"/>
              <a:cs typeface="+mn-cs"/>
            </a:endParaRPr>
          </a:p>
        </p:txBody>
      </p:sp>
      <p:cxnSp>
        <p:nvCxnSpPr>
          <p:cNvPr id="8" name="直接连接符 7"/>
          <p:cNvCxnSpPr/>
          <p:nvPr/>
        </p:nvCxnSpPr>
        <p:spPr>
          <a:xfrm>
            <a:off x="0" y="4941168"/>
            <a:ext cx="12192000" cy="0"/>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1553" y="1916832"/>
            <a:ext cx="12228233" cy="0"/>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2254701" y="2767279"/>
            <a:ext cx="7950894" cy="1323440"/>
            <a:chOff x="2207567" y="2599267"/>
            <a:chExt cx="7950894" cy="1323440"/>
          </a:xfrm>
        </p:grpSpPr>
        <p:sp>
          <p:nvSpPr>
            <p:cNvPr id="10" name="文本框 9"/>
            <p:cNvSpPr txBox="1"/>
            <p:nvPr/>
          </p:nvSpPr>
          <p:spPr>
            <a:xfrm>
              <a:off x="2207567" y="2599267"/>
              <a:ext cx="7950894" cy="923330"/>
            </a:xfrm>
            <a:prstGeom prst="rect">
              <a:avLst/>
            </a:prstGeom>
            <a:noFill/>
          </p:spPr>
          <p:txBody>
            <a:bodyPr wrap="square">
              <a:spAutoFit/>
            </a:bodyPr>
            <a:lstStyle/>
            <a:p>
              <a:pPr algn="ctr"/>
              <a:r>
                <a:rPr lang="zh-CN" altLang="en-US" sz="5400" b="1" spc="600" dirty="0">
                  <a:solidFill>
                    <a:schemeClr val="bg1"/>
                  </a:solidFill>
                  <a:latin typeface="+mj-ea"/>
                  <a:ea typeface="+mj-ea"/>
                </a:rPr>
                <a:t>恳请老师 批评指正</a:t>
              </a:r>
              <a:endParaRPr lang="zh-CN" altLang="en-US" sz="5400" b="1" spc="600" dirty="0">
                <a:solidFill>
                  <a:schemeClr val="bg1"/>
                </a:solidFill>
                <a:latin typeface="+mj-ea"/>
                <a:ea typeface="+mj-ea"/>
              </a:endParaRPr>
            </a:p>
          </p:txBody>
        </p:sp>
        <p:sp>
          <p:nvSpPr>
            <p:cNvPr id="15" name="文本框 14"/>
            <p:cNvSpPr txBox="1"/>
            <p:nvPr/>
          </p:nvSpPr>
          <p:spPr>
            <a:xfrm>
              <a:off x="2902886" y="3614930"/>
              <a:ext cx="6560257" cy="307777"/>
            </a:xfrm>
            <a:prstGeom prst="rect">
              <a:avLst/>
            </a:prstGeom>
            <a:noFill/>
          </p:spPr>
          <p:txBody>
            <a:bodyPr wrap="none" rtlCol="0">
              <a:spAutoFit/>
            </a:bodyPr>
            <a:lstStyle/>
            <a:p>
              <a:r>
                <a:rPr lang="en-US" altLang="zh-CN" sz="1400" spc="600" dirty="0">
                  <a:solidFill>
                    <a:schemeClr val="bg1"/>
                  </a:solidFill>
                  <a:latin typeface="Arial" panose="020B0604020202020204" pitchFamily="34" charset="0"/>
                  <a:cs typeface="Arial" panose="020B0604020202020204" pitchFamily="34" charset="0"/>
                </a:rPr>
                <a:t>GRADUATION THESIS DEFENSE TEMPLATE</a:t>
              </a:r>
              <a:endParaRPr lang="zh-CN" altLang="en-US" sz="1400" spc="600" dirty="0">
                <a:solidFill>
                  <a:schemeClr val="bg1"/>
                </a:solidFill>
                <a:latin typeface="Arial" panose="020B0604020202020204" pitchFamily="34" charset="0"/>
                <a:cs typeface="Arial" panose="020B0604020202020204" pitchFamily="34" charset="0"/>
              </a:endParaRPr>
            </a:p>
          </p:txBody>
        </p:sp>
      </p:grpSp>
      <p:sp>
        <p:nvSpPr>
          <p:cNvPr id="16" name="文本框 15"/>
          <p:cNvSpPr txBox="1"/>
          <p:nvPr/>
        </p:nvSpPr>
        <p:spPr>
          <a:xfrm>
            <a:off x="4476285" y="4499828"/>
            <a:ext cx="3147015" cy="369332"/>
          </a:xfrm>
          <a:prstGeom prst="rect">
            <a:avLst/>
          </a:prstGeom>
          <a:noFill/>
        </p:spPr>
        <p:txBody>
          <a:bodyPr wrap="none" rtlCol="0">
            <a:spAutoFit/>
          </a:bodyPr>
          <a:lstStyle/>
          <a:p>
            <a:pPr algn="ctr"/>
            <a:r>
              <a:rPr lang="zh-CN" altLang="en-US" spc="300" dirty="0">
                <a:solidFill>
                  <a:schemeClr val="bg1"/>
                </a:solidFill>
                <a:latin typeface="+mj-ea"/>
                <a:ea typeface="+mj-ea"/>
              </a:rPr>
              <a:t>武汉科技大学丨第七小组</a:t>
            </a:r>
            <a:endParaRPr lang="zh-CN" altLang="en-US" spc="300" dirty="0">
              <a:solidFill>
                <a:schemeClr val="bg1"/>
              </a:solidFill>
              <a:latin typeface="+mj-ea"/>
              <a:ea typeface="+mj-ea"/>
            </a:endParaRPr>
          </a:p>
        </p:txBody>
      </p:sp>
      <p:grpSp>
        <p:nvGrpSpPr>
          <p:cNvPr id="18" name="组合 17"/>
          <p:cNvGrpSpPr/>
          <p:nvPr/>
        </p:nvGrpSpPr>
        <p:grpSpPr>
          <a:xfrm>
            <a:off x="540908" y="5805264"/>
            <a:ext cx="11110184" cy="369626"/>
            <a:chOff x="339390" y="5616012"/>
            <a:chExt cx="11110184" cy="369626"/>
          </a:xfrm>
        </p:grpSpPr>
        <p:grpSp>
          <p:nvGrpSpPr>
            <p:cNvPr id="19" name="组合 18"/>
            <p:cNvGrpSpPr/>
            <p:nvPr/>
          </p:nvGrpSpPr>
          <p:grpSpPr>
            <a:xfrm>
              <a:off x="708722" y="5616012"/>
              <a:ext cx="10740852" cy="369626"/>
              <a:chOff x="1098321" y="4996864"/>
              <a:chExt cx="10740852" cy="369626"/>
            </a:xfrm>
          </p:grpSpPr>
          <p:sp>
            <p:nvSpPr>
              <p:cNvPr id="23" name="文本框 22"/>
              <p:cNvSpPr txBox="1"/>
              <p:nvPr/>
            </p:nvSpPr>
            <p:spPr>
              <a:xfrm>
                <a:off x="1098321" y="4997158"/>
                <a:ext cx="1906291" cy="369332"/>
              </a:xfrm>
              <a:prstGeom prst="rect">
                <a:avLst/>
              </a:prstGeom>
              <a:noFill/>
            </p:spPr>
            <p:txBody>
              <a:bodyPr wrap="none" rtlCol="0">
                <a:spAutoFit/>
              </a:bodyPr>
              <a:lstStyle/>
              <a:p>
                <a:pPr algn="ctr"/>
                <a:r>
                  <a:rPr lang="zh-CN" altLang="en-US" b="1" spc="300" dirty="0">
                    <a:solidFill>
                      <a:srgbClr val="122E66"/>
                    </a:solidFill>
                    <a:latin typeface="+mj-ea"/>
                    <a:ea typeface="+mj-ea"/>
                  </a:rPr>
                  <a:t>汇报人：</a:t>
                </a:r>
                <a:r>
                  <a:rPr lang="en-US" altLang="zh-CN" b="1" spc="300" dirty="0">
                    <a:solidFill>
                      <a:srgbClr val="122E66"/>
                    </a:solidFill>
                    <a:latin typeface="+mj-ea"/>
                    <a:ea typeface="+mj-ea"/>
                  </a:rPr>
                  <a:t>×××</a:t>
                </a:r>
                <a:endParaRPr lang="zh-CN" altLang="en-US" b="1" spc="300" dirty="0">
                  <a:solidFill>
                    <a:srgbClr val="122E66"/>
                  </a:solidFill>
                  <a:latin typeface="+mj-ea"/>
                  <a:ea typeface="+mj-ea"/>
                </a:endParaRPr>
              </a:p>
            </p:txBody>
          </p:sp>
          <p:sp>
            <p:nvSpPr>
              <p:cNvPr id="24" name="文本框 23"/>
              <p:cNvSpPr txBox="1"/>
              <p:nvPr/>
            </p:nvSpPr>
            <p:spPr>
              <a:xfrm>
                <a:off x="9663577" y="4996864"/>
                <a:ext cx="2175596" cy="369332"/>
              </a:xfrm>
              <a:prstGeom prst="rect">
                <a:avLst/>
              </a:prstGeom>
              <a:noFill/>
            </p:spPr>
            <p:txBody>
              <a:bodyPr wrap="none" rtlCol="0">
                <a:spAutoFit/>
              </a:bodyPr>
              <a:lstStyle/>
              <a:p>
                <a:pPr algn="ctr"/>
                <a:r>
                  <a:rPr lang="zh-CN" altLang="en-US" b="1" spc="300" dirty="0">
                    <a:solidFill>
                      <a:srgbClr val="122E66"/>
                    </a:solidFill>
                    <a:latin typeface="+mj-ea"/>
                    <a:ea typeface="+mj-ea"/>
                  </a:rPr>
                  <a:t>汇报时间：</a:t>
                </a:r>
                <a:r>
                  <a:rPr lang="en-US" altLang="zh-CN" b="1" spc="300" dirty="0">
                    <a:solidFill>
                      <a:srgbClr val="122E66"/>
                    </a:solidFill>
                    <a:latin typeface="+mj-ea"/>
                    <a:ea typeface="+mj-ea"/>
                  </a:rPr>
                  <a:t>×××</a:t>
                </a:r>
                <a:endParaRPr lang="zh-CN" altLang="en-US" b="1" spc="300" dirty="0">
                  <a:solidFill>
                    <a:srgbClr val="122E66"/>
                  </a:solidFill>
                  <a:latin typeface="+mj-ea"/>
                  <a:ea typeface="+mj-ea"/>
                </a:endParaRPr>
              </a:p>
            </p:txBody>
          </p:sp>
          <p:sp>
            <p:nvSpPr>
              <p:cNvPr id="25" name="文本框 24"/>
              <p:cNvSpPr txBox="1"/>
              <p:nvPr/>
            </p:nvSpPr>
            <p:spPr>
              <a:xfrm>
                <a:off x="5403608" y="4996864"/>
                <a:ext cx="1636987" cy="369332"/>
              </a:xfrm>
              <a:prstGeom prst="rect">
                <a:avLst/>
              </a:prstGeom>
              <a:noFill/>
            </p:spPr>
            <p:txBody>
              <a:bodyPr wrap="none" rtlCol="0">
                <a:spAutoFit/>
              </a:bodyPr>
              <a:lstStyle/>
              <a:p>
                <a:pPr algn="ctr"/>
                <a:r>
                  <a:rPr lang="zh-CN" altLang="en-US" b="1" spc="300" dirty="0">
                    <a:solidFill>
                      <a:srgbClr val="122E66"/>
                    </a:solidFill>
                    <a:latin typeface="+mj-ea"/>
                    <a:ea typeface="+mj-ea"/>
                  </a:rPr>
                  <a:t>导师：</a:t>
                </a:r>
                <a:r>
                  <a:rPr lang="en-US" altLang="zh-CN" b="1" spc="300" dirty="0">
                    <a:solidFill>
                      <a:srgbClr val="122E66"/>
                    </a:solidFill>
                    <a:latin typeface="+mj-ea"/>
                    <a:ea typeface="+mj-ea"/>
                  </a:rPr>
                  <a:t>×××</a:t>
                </a:r>
                <a:endParaRPr lang="zh-CN" altLang="en-US" b="1" spc="300" dirty="0">
                  <a:solidFill>
                    <a:srgbClr val="122E66"/>
                  </a:solidFill>
                  <a:latin typeface="+mj-ea"/>
                  <a:ea typeface="+mj-ea"/>
                </a:endParaRPr>
              </a:p>
            </p:txBody>
          </p:sp>
        </p:grpSp>
        <p:sp>
          <p:nvSpPr>
            <p:cNvPr id="20" name="iconfont-1047-784241"/>
            <p:cNvSpPr/>
            <p:nvPr/>
          </p:nvSpPr>
          <p:spPr>
            <a:xfrm>
              <a:off x="8925098" y="5640618"/>
              <a:ext cx="315295" cy="314885"/>
            </a:xfrm>
            <a:custGeom>
              <a:avLst/>
              <a:gdLst>
                <a:gd name="T0" fmla="*/ 11189 w 11189"/>
                <a:gd name="T1" fmla="*/ 5643 h 11177"/>
                <a:gd name="T2" fmla="*/ 11189 w 11189"/>
                <a:gd name="T3" fmla="*/ 5589 h 11177"/>
                <a:gd name="T4" fmla="*/ 11189 w 11189"/>
                <a:gd name="T5" fmla="*/ 5535 h 11177"/>
                <a:gd name="T6" fmla="*/ 5595 w 11189"/>
                <a:gd name="T7" fmla="*/ 0 h 11177"/>
                <a:gd name="T8" fmla="*/ 0 w 11189"/>
                <a:gd name="T9" fmla="*/ 5535 h 11177"/>
                <a:gd name="T10" fmla="*/ 1 w 11189"/>
                <a:gd name="T11" fmla="*/ 5589 h 11177"/>
                <a:gd name="T12" fmla="*/ 0 w 11189"/>
                <a:gd name="T13" fmla="*/ 5643 h 11177"/>
                <a:gd name="T14" fmla="*/ 5595 w 11189"/>
                <a:gd name="T15" fmla="*/ 11177 h 11177"/>
                <a:gd name="T16" fmla="*/ 11189 w 11189"/>
                <a:gd name="T17" fmla="*/ 5643 h 11177"/>
                <a:gd name="T18" fmla="*/ 5595 w 11189"/>
                <a:gd name="T19" fmla="*/ 10124 h 11177"/>
                <a:gd name="T20" fmla="*/ 1156 w 11189"/>
                <a:gd name="T21" fmla="*/ 5643 h 11177"/>
                <a:gd name="T22" fmla="*/ 1156 w 11189"/>
                <a:gd name="T23" fmla="*/ 5611 h 11177"/>
                <a:gd name="T24" fmla="*/ 1156 w 11189"/>
                <a:gd name="T25" fmla="*/ 5611 h 11177"/>
                <a:gd name="T26" fmla="*/ 1156 w 11189"/>
                <a:gd name="T27" fmla="*/ 5589 h 11177"/>
                <a:gd name="T28" fmla="*/ 1156 w 11189"/>
                <a:gd name="T29" fmla="*/ 5567 h 11177"/>
                <a:gd name="T30" fmla="*/ 1156 w 11189"/>
                <a:gd name="T31" fmla="*/ 5567 h 11177"/>
                <a:gd name="T32" fmla="*/ 1156 w 11189"/>
                <a:gd name="T33" fmla="*/ 5535 h 11177"/>
                <a:gd name="T34" fmla="*/ 5595 w 11189"/>
                <a:gd name="T35" fmla="*/ 1054 h 11177"/>
                <a:gd name="T36" fmla="*/ 10034 w 11189"/>
                <a:gd name="T37" fmla="*/ 5535 h 11177"/>
                <a:gd name="T38" fmla="*/ 10033 w 11189"/>
                <a:gd name="T39" fmla="*/ 5567 h 11177"/>
                <a:gd name="T40" fmla="*/ 10033 w 11189"/>
                <a:gd name="T41" fmla="*/ 5567 h 11177"/>
                <a:gd name="T42" fmla="*/ 10033 w 11189"/>
                <a:gd name="T43" fmla="*/ 5589 h 11177"/>
                <a:gd name="T44" fmla="*/ 10033 w 11189"/>
                <a:gd name="T45" fmla="*/ 5611 h 11177"/>
                <a:gd name="T46" fmla="*/ 10033 w 11189"/>
                <a:gd name="T47" fmla="*/ 5611 h 11177"/>
                <a:gd name="T48" fmla="*/ 10034 w 11189"/>
                <a:gd name="T49" fmla="*/ 5643 h 11177"/>
                <a:gd name="T50" fmla="*/ 5595 w 11189"/>
                <a:gd name="T51" fmla="*/ 10124 h 11177"/>
                <a:gd name="T52" fmla="*/ 4818 w 11189"/>
                <a:gd name="T53" fmla="*/ 5514 h 11177"/>
                <a:gd name="T54" fmla="*/ 4804 w 11189"/>
                <a:gd name="T55" fmla="*/ 5611 h 11177"/>
                <a:gd name="T56" fmla="*/ 4804 w 11189"/>
                <a:gd name="T57" fmla="*/ 6034 h 11177"/>
                <a:gd name="T58" fmla="*/ 5167 w 11189"/>
                <a:gd name="T59" fmla="*/ 6397 h 11177"/>
                <a:gd name="T60" fmla="*/ 8440 w 11189"/>
                <a:gd name="T61" fmla="*/ 6397 h 11177"/>
                <a:gd name="T62" fmla="*/ 8803 w 11189"/>
                <a:gd name="T63" fmla="*/ 6034 h 11177"/>
                <a:gd name="T64" fmla="*/ 8803 w 11189"/>
                <a:gd name="T65" fmla="*/ 5611 h 11177"/>
                <a:gd name="T66" fmla="*/ 8440 w 11189"/>
                <a:gd name="T67" fmla="*/ 5249 h 11177"/>
                <a:gd name="T68" fmla="*/ 5966 w 11189"/>
                <a:gd name="T69" fmla="*/ 5249 h 11177"/>
                <a:gd name="T70" fmla="*/ 5966 w 11189"/>
                <a:gd name="T71" fmla="*/ 2069 h 11177"/>
                <a:gd name="T72" fmla="*/ 5604 w 11189"/>
                <a:gd name="T73" fmla="*/ 1706 h 11177"/>
                <a:gd name="T74" fmla="*/ 5180 w 11189"/>
                <a:gd name="T75" fmla="*/ 1706 h 11177"/>
                <a:gd name="T76" fmla="*/ 4818 w 11189"/>
                <a:gd name="T77" fmla="*/ 2069 h 11177"/>
                <a:gd name="T78" fmla="*/ 4818 w 11189"/>
                <a:gd name="T79" fmla="*/ 5514 h 11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189" h="11177">
                  <a:moveTo>
                    <a:pt x="11189" y="5643"/>
                  </a:moveTo>
                  <a:cubicBezTo>
                    <a:pt x="11189" y="5625"/>
                    <a:pt x="11189" y="5607"/>
                    <a:pt x="11189" y="5589"/>
                  </a:cubicBezTo>
                  <a:cubicBezTo>
                    <a:pt x="11189" y="5571"/>
                    <a:pt x="11189" y="5553"/>
                    <a:pt x="11189" y="5535"/>
                  </a:cubicBezTo>
                  <a:cubicBezTo>
                    <a:pt x="11189" y="2478"/>
                    <a:pt x="8684" y="0"/>
                    <a:pt x="5595" y="0"/>
                  </a:cubicBezTo>
                  <a:cubicBezTo>
                    <a:pt x="2505" y="0"/>
                    <a:pt x="0" y="2478"/>
                    <a:pt x="0" y="5535"/>
                  </a:cubicBezTo>
                  <a:cubicBezTo>
                    <a:pt x="0" y="5553"/>
                    <a:pt x="1" y="5571"/>
                    <a:pt x="1" y="5589"/>
                  </a:cubicBezTo>
                  <a:cubicBezTo>
                    <a:pt x="1" y="5607"/>
                    <a:pt x="0" y="5625"/>
                    <a:pt x="0" y="5643"/>
                  </a:cubicBezTo>
                  <a:cubicBezTo>
                    <a:pt x="0" y="8700"/>
                    <a:pt x="2505" y="11177"/>
                    <a:pt x="5595" y="11177"/>
                  </a:cubicBezTo>
                  <a:cubicBezTo>
                    <a:pt x="8684" y="11177"/>
                    <a:pt x="11189" y="8700"/>
                    <a:pt x="11189" y="5643"/>
                  </a:cubicBezTo>
                  <a:close/>
                  <a:moveTo>
                    <a:pt x="5595" y="10124"/>
                  </a:moveTo>
                  <a:cubicBezTo>
                    <a:pt x="3143" y="10124"/>
                    <a:pt x="1156" y="8118"/>
                    <a:pt x="1156" y="5643"/>
                  </a:cubicBezTo>
                  <a:cubicBezTo>
                    <a:pt x="1156" y="5632"/>
                    <a:pt x="1156" y="5622"/>
                    <a:pt x="1156" y="5611"/>
                  </a:cubicBezTo>
                  <a:lnTo>
                    <a:pt x="1156" y="5611"/>
                  </a:lnTo>
                  <a:cubicBezTo>
                    <a:pt x="1156" y="5604"/>
                    <a:pt x="1156" y="5596"/>
                    <a:pt x="1156" y="5589"/>
                  </a:cubicBezTo>
                  <a:cubicBezTo>
                    <a:pt x="1156" y="5582"/>
                    <a:pt x="1156" y="5574"/>
                    <a:pt x="1156" y="5567"/>
                  </a:cubicBezTo>
                  <a:lnTo>
                    <a:pt x="1156" y="5567"/>
                  </a:lnTo>
                  <a:cubicBezTo>
                    <a:pt x="1156" y="5556"/>
                    <a:pt x="1156" y="5546"/>
                    <a:pt x="1156" y="5535"/>
                  </a:cubicBezTo>
                  <a:cubicBezTo>
                    <a:pt x="1156" y="3060"/>
                    <a:pt x="3143" y="1054"/>
                    <a:pt x="5595" y="1054"/>
                  </a:cubicBezTo>
                  <a:cubicBezTo>
                    <a:pt x="8046" y="1054"/>
                    <a:pt x="10034" y="3060"/>
                    <a:pt x="10034" y="5535"/>
                  </a:cubicBezTo>
                  <a:cubicBezTo>
                    <a:pt x="10034" y="5546"/>
                    <a:pt x="10033" y="5556"/>
                    <a:pt x="10033" y="5567"/>
                  </a:cubicBezTo>
                  <a:lnTo>
                    <a:pt x="10033" y="5567"/>
                  </a:lnTo>
                  <a:cubicBezTo>
                    <a:pt x="10033" y="5574"/>
                    <a:pt x="10033" y="5582"/>
                    <a:pt x="10033" y="5589"/>
                  </a:cubicBezTo>
                  <a:cubicBezTo>
                    <a:pt x="10033" y="5596"/>
                    <a:pt x="10033" y="5604"/>
                    <a:pt x="10033" y="5611"/>
                  </a:cubicBezTo>
                  <a:lnTo>
                    <a:pt x="10033" y="5611"/>
                  </a:lnTo>
                  <a:cubicBezTo>
                    <a:pt x="10034" y="5622"/>
                    <a:pt x="10034" y="5632"/>
                    <a:pt x="10034" y="5643"/>
                  </a:cubicBezTo>
                  <a:cubicBezTo>
                    <a:pt x="10034" y="8118"/>
                    <a:pt x="8046" y="10124"/>
                    <a:pt x="5595" y="10124"/>
                  </a:cubicBezTo>
                  <a:close/>
                  <a:moveTo>
                    <a:pt x="4818" y="5514"/>
                  </a:moveTo>
                  <a:cubicBezTo>
                    <a:pt x="4809" y="5545"/>
                    <a:pt x="4804" y="5577"/>
                    <a:pt x="4804" y="5611"/>
                  </a:cubicBezTo>
                  <a:lnTo>
                    <a:pt x="4804" y="6034"/>
                  </a:lnTo>
                  <a:cubicBezTo>
                    <a:pt x="4804" y="6235"/>
                    <a:pt x="4967" y="6397"/>
                    <a:pt x="5167" y="6397"/>
                  </a:cubicBezTo>
                  <a:lnTo>
                    <a:pt x="8440" y="6397"/>
                  </a:lnTo>
                  <a:cubicBezTo>
                    <a:pt x="8640" y="6397"/>
                    <a:pt x="8803" y="6235"/>
                    <a:pt x="8803" y="6034"/>
                  </a:cubicBezTo>
                  <a:lnTo>
                    <a:pt x="8803" y="5611"/>
                  </a:lnTo>
                  <a:cubicBezTo>
                    <a:pt x="8803" y="5411"/>
                    <a:pt x="8640" y="5249"/>
                    <a:pt x="8440" y="5249"/>
                  </a:cubicBezTo>
                  <a:lnTo>
                    <a:pt x="5966" y="5249"/>
                  </a:lnTo>
                  <a:lnTo>
                    <a:pt x="5966" y="2069"/>
                  </a:lnTo>
                  <a:cubicBezTo>
                    <a:pt x="5966" y="1869"/>
                    <a:pt x="5804" y="1706"/>
                    <a:pt x="5604" y="1706"/>
                  </a:cubicBezTo>
                  <a:lnTo>
                    <a:pt x="5180" y="1706"/>
                  </a:lnTo>
                  <a:cubicBezTo>
                    <a:pt x="4980" y="1706"/>
                    <a:pt x="4818" y="1869"/>
                    <a:pt x="4818" y="2069"/>
                  </a:cubicBezTo>
                  <a:lnTo>
                    <a:pt x="4818" y="5514"/>
                  </a:lnTo>
                  <a:close/>
                </a:path>
              </a:pathLst>
            </a:custGeom>
            <a:solidFill>
              <a:srgbClr val="122E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22E66"/>
                </a:solidFill>
              </a:endParaRPr>
            </a:p>
          </p:txBody>
        </p:sp>
        <p:pic>
          <p:nvPicPr>
            <p:cNvPr id="21" name="图形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39390" y="5616012"/>
              <a:ext cx="369332" cy="369332"/>
            </a:xfrm>
            <a:prstGeom prst="rect">
              <a:avLst/>
            </a:prstGeom>
          </p:spPr>
        </p:pic>
        <p:pic>
          <p:nvPicPr>
            <p:cNvPr id="22" name="图形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21396" y="5661248"/>
              <a:ext cx="292924" cy="292924"/>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947" y="163629"/>
            <a:ext cx="1171161" cy="6686208"/>
            <a:chOff x="-5947" y="163629"/>
            <a:chExt cx="1171161" cy="6686208"/>
          </a:xfrm>
        </p:grpSpPr>
        <p:sp>
          <p:nvSpPr>
            <p:cNvPr id="7" name="矩形 6"/>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5946" y="1897011"/>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 name="文本框 4"/>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8" name="文本框 17"/>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9" name="文本框 18"/>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20" name="文本框 19"/>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sp>
          <p:nvSpPr>
            <p:cNvPr id="26" name="文本框 25"/>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1.1</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51376"/>
            <a:chOff x="2271562" y="413052"/>
            <a:chExt cx="2627696" cy="551376"/>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项目背景</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Project background</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sp>
        <p:nvSpPr>
          <p:cNvPr id="22" name="文本框 21"/>
          <p:cNvSpPr txBox="1"/>
          <p:nvPr/>
        </p:nvSpPr>
        <p:spPr>
          <a:xfrm>
            <a:off x="2026024" y="1386953"/>
            <a:ext cx="9276716" cy="2030095"/>
          </a:xfrm>
          <a:prstGeom prst="rect">
            <a:avLst/>
          </a:prstGeom>
          <a:noFill/>
        </p:spPr>
        <p:txBody>
          <a:bodyPr wrap="square" rtlCol="0" anchor="t">
            <a:spAutoFit/>
          </a:bodyPr>
          <a:lstStyle/>
          <a:p>
            <a:pPr marL="274320" indent="266700" algn="just"/>
            <a:r>
              <a:rPr lang="en-US" altLang="zh-CN" sz="1800" kern="100" dirty="0">
                <a:effectLst/>
                <a:latin typeface="等线" panose="02010600030101010101" charset="-122"/>
                <a:ea typeface="宋体" panose="02010600030101010101" pitchFamily="2" charset="-122"/>
                <a:cs typeface="Times New Roman" panose="02020603050405020304" pitchFamily="18" charset="0"/>
              </a:rPr>
              <a:t>  </a:t>
            </a:r>
            <a:r>
              <a:rPr lang="zh-CN" altLang="zh-CN" sz="1800" kern="100" dirty="0">
                <a:effectLst/>
                <a:latin typeface="等线" panose="02010600030101010101" charset="-122"/>
                <a:ea typeface="宋体" panose="02010600030101010101" pitchFamily="2" charset="-122"/>
                <a:cs typeface="Times New Roman" panose="02020603050405020304" pitchFamily="18" charset="0"/>
              </a:rPr>
              <a:t>在自动驾驶技术不断发展的今日，</a:t>
            </a:r>
            <a:r>
              <a:rPr lang="en-US" altLang="zh-CN" sz="1800" kern="100" dirty="0">
                <a:effectLst/>
                <a:latin typeface="等线" panose="02010600030101010101" charset="-122"/>
                <a:ea typeface="宋体" panose="02010600030101010101" pitchFamily="2" charset="-122"/>
                <a:cs typeface="Times New Roman" panose="02020603050405020304" pitchFamily="18" charset="0"/>
              </a:rPr>
              <a:t>L2</a:t>
            </a:r>
            <a:r>
              <a:rPr lang="zh-CN" altLang="zh-CN" sz="1800" kern="100" dirty="0">
                <a:effectLst/>
                <a:latin typeface="等线" panose="02010600030101010101" charset="-122"/>
                <a:ea typeface="宋体" panose="02010600030101010101" pitchFamily="2" charset="-122"/>
                <a:cs typeface="Times New Roman" panose="02020603050405020304" pitchFamily="18" charset="0"/>
              </a:rPr>
              <a:t>级自动驾驶已进入寻常百姓家，得到越来越多的主流消费者的关注。其主要功能有</a:t>
            </a:r>
            <a:r>
              <a:rPr lang="zh-CN" altLang="zh-CN" sz="1800" kern="100" dirty="0">
                <a:solidFill>
                  <a:srgbClr val="121212"/>
                </a:solidFill>
                <a:effectLst/>
                <a:latin typeface="等线" panose="02010600030101010101" charset="-122"/>
                <a:ea typeface="宋体" panose="02010600030101010101" pitchFamily="2" charset="-122"/>
                <a:cs typeface="Times New Roman" panose="02020603050405020304" pitchFamily="18" charset="0"/>
              </a:rPr>
              <a:t>车道保持、自适应巡航、自动泊车、交通标志识别、盲区监测、前方碰撞预警等，支持这些功能的实现离不开目标识别技术。其中自动泊车功能的基于视觉的停车场车位状态检测技术是通过停车场安装的监控摄像头，基于深度学习算法，实现车位占用状态的实时检测，并将此信息上传至停车场车位管理后台服务器，为自主泊车车辆提供可泊车位信息。此次项目主要目的是模拟从摄像头获取视频数据到</a:t>
            </a:r>
            <a:r>
              <a:rPr lang="en-US" altLang="zh-CN" sz="1800" kern="100" dirty="0">
                <a:solidFill>
                  <a:srgbClr val="121212"/>
                </a:solidFill>
                <a:effectLst/>
                <a:latin typeface="等线" panose="02010600030101010101" charset="-122"/>
                <a:ea typeface="宋体" panose="02010600030101010101" pitchFamily="2" charset="-122"/>
                <a:cs typeface="Times New Roman" panose="02020603050405020304" pitchFamily="18" charset="0"/>
              </a:rPr>
              <a:t>BCM</a:t>
            </a:r>
            <a:r>
              <a:rPr lang="zh-CN" altLang="zh-CN" sz="1800" kern="100" dirty="0">
                <a:solidFill>
                  <a:srgbClr val="121212"/>
                </a:solidFill>
                <a:effectLst/>
                <a:latin typeface="等线" panose="02010600030101010101" charset="-122"/>
                <a:ea typeface="宋体" panose="02010600030101010101" pitchFamily="2" charset="-122"/>
                <a:cs typeface="Times New Roman" panose="02020603050405020304" pitchFamily="18" charset="0"/>
              </a:rPr>
              <a:t>（车身控制器），</a:t>
            </a:r>
            <a:r>
              <a:rPr lang="en-US" altLang="zh-CN" sz="1800" kern="100" dirty="0">
                <a:solidFill>
                  <a:srgbClr val="121212"/>
                </a:solidFill>
                <a:effectLst/>
                <a:latin typeface="等线" panose="02010600030101010101" charset="-122"/>
                <a:ea typeface="宋体" panose="02010600030101010101" pitchFamily="2" charset="-122"/>
                <a:cs typeface="Times New Roman" panose="02020603050405020304" pitchFamily="18" charset="0"/>
              </a:rPr>
              <a:t>BCM</a:t>
            </a:r>
            <a:r>
              <a:rPr lang="zh-CN" altLang="zh-CN" sz="1800" kern="100" dirty="0">
                <a:solidFill>
                  <a:srgbClr val="121212"/>
                </a:solidFill>
                <a:effectLst/>
                <a:latin typeface="等线" panose="02010600030101010101" charset="-122"/>
                <a:ea typeface="宋体" panose="02010600030101010101" pitchFamily="2" charset="-122"/>
                <a:cs typeface="Times New Roman" panose="02020603050405020304" pitchFamily="18" charset="0"/>
              </a:rPr>
              <a:t>对数据进行处理和甄别，并在中控屏上显示结果的过程。</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cxnSp>
        <p:nvCxnSpPr>
          <p:cNvPr id="8" name="直接连接符 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pic>
        <p:nvPicPr>
          <p:cNvPr id="28" name="图片 27"/>
          <p:cNvPicPr/>
          <p:nvPr/>
        </p:nvPicPr>
        <p:blipFill>
          <a:blip r:embed="rId2">
            <a:extLst>
              <a:ext uri="{28A0092B-C50C-407E-A947-70E740481C1C}">
                <a14:useLocalDpi xmlns:a14="http://schemas.microsoft.com/office/drawing/2010/main" val="0"/>
              </a:ext>
            </a:extLst>
          </a:blip>
          <a:srcRect/>
          <a:stretch>
            <a:fillRect/>
          </a:stretch>
        </p:blipFill>
        <p:spPr bwMode="auto">
          <a:xfrm>
            <a:off x="2580074" y="3727063"/>
            <a:ext cx="4084308" cy="2443313"/>
          </a:xfrm>
          <a:prstGeom prst="rect">
            <a:avLst/>
          </a:prstGeom>
          <a:noFill/>
          <a:ln>
            <a:noFill/>
          </a:ln>
        </p:spPr>
      </p:pic>
      <p:pic>
        <p:nvPicPr>
          <p:cNvPr id="29" name="图片 28"/>
          <p:cNvPicPr/>
          <p:nvPr/>
        </p:nvPicPr>
        <p:blipFill>
          <a:blip r:embed="rId3">
            <a:extLst>
              <a:ext uri="{28A0092B-C50C-407E-A947-70E740481C1C}">
                <a14:useLocalDpi xmlns:a14="http://schemas.microsoft.com/office/drawing/2010/main" val="0"/>
              </a:ext>
            </a:extLst>
          </a:blip>
          <a:srcRect/>
          <a:stretch>
            <a:fillRect/>
          </a:stretch>
        </p:blipFill>
        <p:spPr bwMode="auto">
          <a:xfrm>
            <a:off x="7327638" y="3815933"/>
            <a:ext cx="3663091" cy="235444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947" y="163629"/>
            <a:ext cx="1171161" cy="6686208"/>
            <a:chOff x="-5947" y="163629"/>
            <a:chExt cx="1171161" cy="6686208"/>
          </a:xfrm>
        </p:grpSpPr>
        <p:sp>
          <p:nvSpPr>
            <p:cNvPr id="7" name="矩形 6"/>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5946" y="1897011"/>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 name="文本框 4"/>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8" name="文本框 17"/>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9" name="文本框 18"/>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20" name="文本框 19"/>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sp>
          <p:nvSpPr>
            <p:cNvPr id="26" name="文本框 25"/>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1.2</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4179"/>
            <a:chOff x="2271562" y="413052"/>
            <a:chExt cx="2627696" cy="564179"/>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作品思路</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355984" y="700424"/>
              <a:ext cx="1165214"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Design ideas</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sp>
        <p:nvSpPr>
          <p:cNvPr id="22" name="文本框 21"/>
          <p:cNvSpPr txBox="1"/>
          <p:nvPr/>
        </p:nvSpPr>
        <p:spPr>
          <a:xfrm>
            <a:off x="2035463" y="1391984"/>
            <a:ext cx="8550062" cy="1291590"/>
          </a:xfrm>
          <a:prstGeom prst="rect">
            <a:avLst/>
          </a:prstGeom>
          <a:noFill/>
        </p:spPr>
        <p:txBody>
          <a:bodyPr wrap="square" rtlCol="0" anchor="t">
            <a:spAutoFit/>
          </a:bodyPr>
          <a:lstStyle/>
          <a:p>
            <a:pPr marL="274320" indent="266700"/>
            <a:r>
              <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rPr>
              <a:t>  </a:t>
            </a:r>
            <a:r>
              <a:rPr lang="zh-CN" altLang="zh-CN" sz="2400" b="1" kern="100" dirty="0">
                <a:effectLst/>
                <a:latin typeface="宋体" panose="02010600030101010101" pitchFamily="2" charset="-122"/>
                <a:ea typeface="宋体" panose="02010600030101010101" pitchFamily="2" charset="-122"/>
                <a:cs typeface="Times New Roman" panose="02020603050405020304" pitchFamily="18" charset="0"/>
              </a:rPr>
              <a:t>模型训练部分</a:t>
            </a:r>
            <a:r>
              <a:rPr lang="zh-CN" altLang="zh-CN" sz="1800" kern="100" dirty="0">
                <a:effectLst/>
                <a:latin typeface="宋体" panose="02010600030101010101" pitchFamily="2" charset="-122"/>
                <a:ea typeface="宋体" panose="02010600030101010101" pitchFamily="2" charset="-122"/>
                <a:cs typeface="Times New Roman" panose="02020603050405020304" pitchFamily="18" charset="0"/>
              </a:rPr>
              <a:t>：将停车过程进行简化，借用盒子模拟停车过程遇到的障碍物，实现对障碍物的识别。通过基于</a:t>
            </a:r>
            <a:r>
              <a:rPr lang="en-US" altLang="zh-CN" sz="1800" b="1" kern="100" dirty="0">
                <a:solidFill>
                  <a:srgbClr val="333333"/>
                </a:solidFill>
                <a:effectLst/>
                <a:latin typeface="宋体" panose="02010600030101010101" pitchFamily="2" charset="-122"/>
                <a:ea typeface="宋体" panose="02010600030101010101" pitchFamily="2" charset="-122"/>
                <a:cs typeface="Times New Roman" panose="02020603050405020304" pitchFamily="18" charset="0"/>
              </a:rPr>
              <a:t>YOLOv5</a:t>
            </a:r>
            <a:r>
              <a:rPr lang="zh-CN" altLang="zh-CN" sz="1800" kern="100" dirty="0">
                <a:solidFill>
                  <a:srgbClr val="333333"/>
                </a:solidFill>
                <a:effectLst/>
                <a:latin typeface="宋体" panose="02010600030101010101" pitchFamily="2" charset="-122"/>
                <a:ea typeface="宋体" panose="02010600030101010101" pitchFamily="2" charset="-122"/>
                <a:cs typeface="Times New Roman" panose="02020603050405020304" pitchFamily="18" charset="0"/>
              </a:rPr>
              <a:t>技术对数据集进行多轮训练，得到较好的</a:t>
            </a:r>
            <a:r>
              <a:rPr lang="zh-CN" altLang="zh-CN" sz="1800" kern="100" dirty="0">
                <a:solidFill>
                  <a:srgbClr val="4D4D4D"/>
                </a:solidFill>
                <a:effectLst/>
                <a:latin typeface="宋体" panose="02010600030101010101" pitchFamily="2" charset="-122"/>
                <a:ea typeface="宋体" panose="02010600030101010101" pitchFamily="2" charset="-122"/>
                <a:cs typeface="Arial" panose="020B0604020202020204" pitchFamily="34" charset="0"/>
              </a:rPr>
              <a:t>训练结果模型，并将其转换为</a:t>
            </a:r>
            <a:r>
              <a:rPr lang="en-US" altLang="zh-CN" sz="1800" kern="100" dirty="0">
                <a:solidFill>
                  <a:srgbClr val="4D4D4D"/>
                </a:solidFill>
                <a:effectLst/>
                <a:latin typeface="宋体" panose="02010600030101010101" pitchFamily="2" charset="-122"/>
                <a:ea typeface="宋体" panose="02010600030101010101" pitchFamily="2" charset="-122"/>
                <a:cs typeface="Arial" panose="020B0604020202020204" pitchFamily="34" charset="0"/>
              </a:rPr>
              <a:t>C++</a:t>
            </a:r>
            <a:r>
              <a:rPr lang="zh-CN" altLang="zh-CN" sz="1800" kern="100" dirty="0">
                <a:solidFill>
                  <a:srgbClr val="4D4D4D"/>
                </a:solidFill>
                <a:effectLst/>
                <a:latin typeface="宋体" panose="02010600030101010101" pitchFamily="2" charset="-122"/>
                <a:ea typeface="宋体" panose="02010600030101010101" pitchFamily="2" charset="-122"/>
                <a:cs typeface="Arial" panose="020B0604020202020204" pitchFamily="34" charset="0"/>
              </a:rPr>
              <a:t>可调用的</a:t>
            </a:r>
            <a:r>
              <a:rPr lang="en-US" altLang="zh-CN" sz="1800" kern="100" dirty="0" err="1">
                <a:solidFill>
                  <a:srgbClr val="4D4D4D"/>
                </a:solidFill>
                <a:effectLst/>
                <a:latin typeface="宋体" panose="02010600030101010101" pitchFamily="2" charset="-122"/>
                <a:ea typeface="宋体" panose="02010600030101010101" pitchFamily="2" charset="-122"/>
                <a:cs typeface="Arial" panose="020B0604020202020204" pitchFamily="34" charset="0"/>
              </a:rPr>
              <a:t>onnx</a:t>
            </a:r>
            <a:r>
              <a:rPr lang="zh-CN" altLang="zh-CN" sz="1800" kern="100" dirty="0">
                <a:solidFill>
                  <a:srgbClr val="4D4D4D"/>
                </a:solidFill>
                <a:effectLst/>
                <a:latin typeface="宋体" panose="02010600030101010101" pitchFamily="2" charset="-122"/>
                <a:ea typeface="宋体" panose="02010600030101010101" pitchFamily="2" charset="-122"/>
                <a:cs typeface="Arial" panose="020B0604020202020204" pitchFamily="34" charset="0"/>
              </a:rPr>
              <a:t>格式的权重文件。以</a:t>
            </a:r>
            <a:r>
              <a:rPr lang="en-US" altLang="zh-CN" sz="1800" kern="100" dirty="0">
                <a:solidFill>
                  <a:srgbClr val="4D4D4D"/>
                </a:solidFill>
                <a:effectLst/>
                <a:latin typeface="宋体" panose="02010600030101010101" pitchFamily="2" charset="-122"/>
                <a:ea typeface="宋体" panose="02010600030101010101" pitchFamily="2" charset="-122"/>
                <a:cs typeface="Arial" panose="020B0604020202020204" pitchFamily="34" charset="0"/>
              </a:rPr>
              <a:t>Qt</a:t>
            </a:r>
            <a:r>
              <a:rPr lang="zh-CN" altLang="zh-CN" sz="1800" kern="100" dirty="0">
                <a:solidFill>
                  <a:srgbClr val="4D4D4D"/>
                </a:solidFill>
                <a:effectLst/>
                <a:latin typeface="宋体" panose="02010600030101010101" pitchFamily="2" charset="-122"/>
                <a:ea typeface="宋体" panose="02010600030101010101" pitchFamily="2" charset="-122"/>
                <a:cs typeface="Arial" panose="020B0604020202020204" pitchFamily="34" charset="0"/>
              </a:rPr>
              <a:t>为框架进行平台的搭建，使用</a:t>
            </a:r>
            <a:r>
              <a:rPr lang="en-US" altLang="zh-CN" sz="1800" kern="100" dirty="0">
                <a:solidFill>
                  <a:srgbClr val="4D4D4D"/>
                </a:solidFill>
                <a:effectLst/>
                <a:latin typeface="宋体" panose="02010600030101010101" pitchFamily="2" charset="-122"/>
                <a:ea typeface="宋体" panose="02010600030101010101" pitchFamily="2" charset="-122"/>
                <a:cs typeface="Arial" panose="020B0604020202020204" pitchFamily="34" charset="0"/>
              </a:rPr>
              <a:t>OpenCV</a:t>
            </a:r>
            <a:r>
              <a:rPr lang="zh-CN" altLang="zh-CN" sz="1800" kern="100" dirty="0">
                <a:solidFill>
                  <a:srgbClr val="4D4D4D"/>
                </a:solidFill>
                <a:effectLst/>
                <a:latin typeface="宋体" panose="02010600030101010101" pitchFamily="2" charset="-122"/>
                <a:ea typeface="宋体" panose="02010600030101010101" pitchFamily="2" charset="-122"/>
                <a:cs typeface="Arial" panose="020B0604020202020204" pitchFamily="34" charset="0"/>
              </a:rPr>
              <a:t>部署</a:t>
            </a:r>
            <a:r>
              <a:rPr lang="en-US" altLang="zh-CN" sz="1800" kern="100" dirty="0">
                <a:solidFill>
                  <a:srgbClr val="333333"/>
                </a:solidFill>
                <a:effectLst/>
                <a:latin typeface="宋体" panose="02010600030101010101" pitchFamily="2" charset="-122"/>
                <a:ea typeface="宋体" panose="02010600030101010101" pitchFamily="2" charset="-122"/>
                <a:cs typeface="Times New Roman" panose="02020603050405020304" pitchFamily="18" charset="0"/>
              </a:rPr>
              <a:t>YOLOv5</a:t>
            </a:r>
            <a:r>
              <a:rPr lang="zh-CN" altLang="zh-CN" sz="1800" kern="100" dirty="0">
                <a:solidFill>
                  <a:srgbClr val="333333"/>
                </a:solidFill>
                <a:effectLst/>
                <a:latin typeface="宋体" panose="02010600030101010101" pitchFamily="2" charset="-122"/>
                <a:ea typeface="宋体" panose="02010600030101010101" pitchFamily="2" charset="-122"/>
                <a:cs typeface="Times New Roman" panose="02020603050405020304" pitchFamily="18" charset="0"/>
              </a:rPr>
              <a:t>模型。</a:t>
            </a:r>
            <a:endParaRPr lang="zh-CN"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8" name="直接连接符 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947" y="163629"/>
            <a:ext cx="1171161" cy="6686208"/>
            <a:chOff x="-5947" y="163629"/>
            <a:chExt cx="1171161" cy="6686208"/>
          </a:xfrm>
        </p:grpSpPr>
        <p:sp>
          <p:nvSpPr>
            <p:cNvPr id="7" name="矩形 6"/>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5946" y="1897011"/>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 name="文本框 4"/>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8" name="文本框 17"/>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9" name="文本框 18"/>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20" name="文本框 19"/>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sp>
          <p:nvSpPr>
            <p:cNvPr id="26" name="文本框 25"/>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1.2</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4179"/>
            <a:chOff x="2271562" y="413052"/>
            <a:chExt cx="2627696" cy="564179"/>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作品思路</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355984" y="700424"/>
              <a:ext cx="1165214"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Design ideas</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sp>
        <p:nvSpPr>
          <p:cNvPr id="22" name="文本框 21"/>
          <p:cNvSpPr txBox="1"/>
          <p:nvPr/>
        </p:nvSpPr>
        <p:spPr>
          <a:xfrm>
            <a:off x="2035463" y="1391983"/>
            <a:ext cx="8838725" cy="1291590"/>
          </a:xfrm>
          <a:prstGeom prst="rect">
            <a:avLst/>
          </a:prstGeom>
          <a:noFill/>
        </p:spPr>
        <p:txBody>
          <a:bodyPr wrap="square" rtlCol="0" anchor="t">
            <a:spAutoFit/>
          </a:bodyPr>
          <a:lstStyle/>
          <a:p>
            <a:pPr marL="274320" indent="266700" algn="just"/>
            <a:r>
              <a:rPr lang="en-US" altLang="zh-CN" sz="1800" kern="100" dirty="0">
                <a:effectLst/>
                <a:latin typeface="等线" panose="02010600030101010101" charset="-122"/>
                <a:ea typeface="宋体" panose="02010600030101010101" pitchFamily="2" charset="-122"/>
                <a:cs typeface="Times New Roman" panose="02020603050405020304" pitchFamily="18" charset="0"/>
              </a:rPr>
              <a:t>   </a:t>
            </a:r>
            <a:r>
              <a:rPr lang="zh-CN" altLang="zh-CN" sz="2400" b="1" kern="100" dirty="0">
                <a:effectLst/>
                <a:latin typeface="等线" panose="02010600030101010101" charset="-122"/>
                <a:ea typeface="宋体" panose="02010600030101010101" pitchFamily="2" charset="-122"/>
                <a:cs typeface="Times New Roman" panose="02020603050405020304" pitchFamily="18" charset="0"/>
              </a:rPr>
              <a:t>数据传输与显现</a:t>
            </a:r>
            <a:r>
              <a:rPr lang="zh-CN" altLang="zh-CN" sz="1800" kern="100" dirty="0">
                <a:effectLst/>
                <a:latin typeface="等线" panose="02010600030101010101" charset="-122"/>
                <a:ea typeface="宋体" panose="02010600030101010101" pitchFamily="2" charset="-122"/>
                <a:cs typeface="Times New Roman" panose="02020603050405020304" pitchFamily="18" charset="0"/>
              </a:rPr>
              <a:t>：运用</a:t>
            </a:r>
            <a:r>
              <a:rPr lang="zh-CN" altLang="zh-CN" sz="1800" b="1" kern="100" dirty="0">
                <a:effectLst/>
                <a:latin typeface="等线" panose="02010600030101010101" charset="-122"/>
                <a:ea typeface="宋体" panose="02010600030101010101" pitchFamily="2" charset="-122"/>
                <a:cs typeface="Times New Roman" panose="02020603050405020304" pitchFamily="18" charset="0"/>
              </a:rPr>
              <a:t>多进程技术</a:t>
            </a:r>
            <a:r>
              <a:rPr lang="zh-CN" altLang="zh-CN" sz="1800" kern="100" dirty="0">
                <a:effectLst/>
                <a:latin typeface="等线" panose="02010600030101010101" charset="-122"/>
                <a:ea typeface="宋体" panose="02010600030101010101" pitchFamily="2" charset="-122"/>
                <a:cs typeface="Times New Roman" panose="02020603050405020304" pitchFamily="18" charset="0"/>
              </a:rPr>
              <a:t>实现客户端程序和服务端程序的</a:t>
            </a:r>
            <a:r>
              <a:rPr lang="zh-CN" altLang="zh-CN" sz="1800" b="1" kern="100" dirty="0">
                <a:effectLst/>
                <a:latin typeface="等线" panose="02010600030101010101" charset="-122"/>
                <a:ea typeface="宋体" panose="02010600030101010101" pitchFamily="2" charset="-122"/>
                <a:cs typeface="Times New Roman" panose="02020603050405020304" pitchFamily="18" charset="0"/>
              </a:rPr>
              <a:t>实时通信</a:t>
            </a:r>
            <a:r>
              <a:rPr lang="zh-CN" altLang="zh-CN" sz="1800" kern="100" dirty="0">
                <a:effectLst/>
                <a:latin typeface="等线" panose="02010600030101010101" charset="-122"/>
                <a:ea typeface="宋体" panose="02010600030101010101" pitchFamily="2" charset="-122"/>
                <a:cs typeface="Times New Roman" panose="02020603050405020304" pitchFamily="18" charset="0"/>
              </a:rPr>
              <a:t>并传输视频数据。在客户端程序中需要对接受到的视频数据进行实时显现，并进行处理，即根据选择的不同种类（</a:t>
            </a:r>
            <a:r>
              <a:rPr lang="en-US" altLang="zh-CN" sz="1800" kern="100" dirty="0">
                <a:effectLst/>
                <a:latin typeface="等线" panose="02010600030101010101" charset="-122"/>
                <a:ea typeface="宋体" panose="02010600030101010101" pitchFamily="2" charset="-122"/>
                <a:cs typeface="Times New Roman" panose="02020603050405020304" pitchFamily="18" charset="0"/>
              </a:rPr>
              <a:t>3</a:t>
            </a:r>
            <a:r>
              <a:rPr lang="zh-CN" altLang="zh-CN" sz="1800" kern="100" dirty="0">
                <a:effectLst/>
                <a:latin typeface="等线" panose="02010600030101010101" charset="-122"/>
                <a:ea typeface="宋体" panose="02010600030101010101" pitchFamily="2" charset="-122"/>
                <a:cs typeface="Times New Roman" panose="02020603050405020304" pitchFamily="18" charset="0"/>
              </a:rPr>
              <a:t>种以上）的识别物，发送不同的指令，让服务端程序标记不同的识别物。</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cxnSp>
        <p:nvCxnSpPr>
          <p:cNvPr id="8" name="直接连接符 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1.3</a:t>
            </a:r>
            <a:endParaRPr lang="en-US" altLang="zh-CN"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23" name="文本框 22"/>
          <p:cNvSpPr txBox="1"/>
          <p:nvPr/>
        </p:nvSpPr>
        <p:spPr>
          <a:xfrm>
            <a:off x="2210136" y="413052"/>
            <a:ext cx="2627696" cy="39878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项目开发流程</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1712739" y="1546193"/>
            <a:ext cx="3516486" cy="975995"/>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7.24</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宋体" panose="02010600030101010101" pitchFamily="2" charset="-122"/>
                <a:ea typeface="宋体" panose="02010600030101010101" pitchFamily="2" charset="-122"/>
                <a:cs typeface="宋体" panose="02010600030101010101" pitchFamily="2" charset="-122"/>
              </a:rPr>
              <a:t>配置了</a:t>
            </a:r>
            <a:r>
              <a:rPr lang="en-US" altLang="zh-CN" sz="1400" dirty="0" err="1">
                <a:latin typeface="宋体" panose="02010600030101010101" pitchFamily="2" charset="-122"/>
                <a:ea typeface="宋体" panose="02010600030101010101" pitchFamily="2" charset="-122"/>
                <a:cs typeface="宋体" panose="02010600030101010101" pitchFamily="2" charset="-122"/>
              </a:rPr>
              <a:t>opencv</a:t>
            </a:r>
            <a:r>
              <a:rPr lang="zh-CN" altLang="en-US" sz="1400" dirty="0">
                <a:latin typeface="宋体" panose="02010600030101010101" pitchFamily="2" charset="-122"/>
                <a:ea typeface="宋体" panose="02010600030101010101" pitchFamily="2" charset="-122"/>
                <a:cs typeface="宋体" panose="02010600030101010101" pitchFamily="2" charset="-122"/>
              </a:rPr>
              <a:t>环境，运行了测试代码</a:t>
            </a:r>
            <a:endParaRPr lang="en-US" altLang="zh-CN" sz="1400" dirty="0">
              <a:latin typeface="宋体" panose="02010600030101010101" pitchFamily="2" charset="-122"/>
              <a:ea typeface="宋体" panose="02010600030101010101" pitchFamily="2" charset="-122"/>
              <a:cs typeface="宋体" panose="02010600030101010101" pitchFamily="2" charset="-122"/>
            </a:endParaRPr>
          </a:p>
          <a:p>
            <a:pPr>
              <a:lnSpc>
                <a:spcPct val="125000"/>
              </a:lnSpc>
            </a:pPr>
            <a:r>
              <a:rPr lang="zh-CN" altLang="en-US" sz="1400" dirty="0">
                <a:latin typeface="宋体" panose="02010600030101010101" pitchFamily="2" charset="-122"/>
                <a:ea typeface="宋体" panose="02010600030101010101" pitchFamily="2" charset="-122"/>
                <a:cs typeface="宋体" panose="02010600030101010101" pitchFamily="2" charset="-122"/>
              </a:rPr>
              <a:t>确定项目研究方向，撰写项目简介</a:t>
            </a:r>
            <a:endParaRPr lang="zh-CN" altLang="en-US" sz="1400" dirty="0">
              <a:latin typeface="宋体" panose="02010600030101010101" pitchFamily="2" charset="-122"/>
              <a:ea typeface="宋体" panose="02010600030101010101" pitchFamily="2" charset="-122"/>
              <a:cs typeface="宋体" panose="02010600030101010101" pitchFamily="2" charset="-122"/>
            </a:endParaRPr>
          </a:p>
        </p:txBody>
      </p:sp>
      <p:grpSp>
        <p:nvGrpSpPr>
          <p:cNvPr id="22" name="组合 21"/>
          <p:cNvGrpSpPr/>
          <p:nvPr/>
        </p:nvGrpSpPr>
        <p:grpSpPr>
          <a:xfrm>
            <a:off x="-6349" y="163629"/>
            <a:ext cx="1171563" cy="6686208"/>
            <a:chOff x="-6349" y="163629"/>
            <a:chExt cx="1171563" cy="6686208"/>
          </a:xfrm>
        </p:grpSpPr>
        <p:sp>
          <p:nvSpPr>
            <p:cNvPr id="25" name="矩形 24"/>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圆角 28"/>
            <p:cNvSpPr/>
            <p:nvPr/>
          </p:nvSpPr>
          <p:spPr>
            <a:xfrm>
              <a:off x="-231" y="1903857"/>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1" name="文本框 30"/>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2" name="文本框 31"/>
            <p:cNvSpPr txBox="1"/>
            <p:nvPr/>
          </p:nvSpPr>
          <p:spPr>
            <a:xfrm>
              <a:off x="-5946" y="2504569"/>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4" name="文本框 33"/>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6349" y="3756243"/>
              <a:ext cx="1159266" cy="377411"/>
            </a:xfrm>
            <a:prstGeom prst="rect">
              <a:avLst/>
            </a:prstGeom>
            <a:noFill/>
          </p:spPr>
          <p:txBody>
            <a:bodyPr wrap="square" rtlCol="0">
              <a:spAutoFit/>
            </a:bodyPr>
            <a:lstStyle/>
            <a:p>
              <a:pPr algn="ctr">
                <a:lnSpc>
                  <a:spcPct val="150000"/>
                </a:lnSpc>
              </a:pPr>
              <a:r>
                <a:rPr lang="zh-CN" altLang="en-US" sz="1400" dirty="0">
                  <a:solidFill>
                    <a:schemeClr val="accent5"/>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accent5"/>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36" name="图片 35" descr="ct1-logo"/>
            <p:cNvPicPr>
              <a:picLocks noChangeAspect="1"/>
            </p:cNvPicPr>
            <p:nvPr/>
          </p:nvPicPr>
          <p:blipFill>
            <a:blip r:embed="rId1">
              <a:duotone>
                <a:prstClr val="black"/>
                <a:schemeClr val="accent5">
                  <a:tint val="45000"/>
                  <a:satMod val="400000"/>
                </a:schemeClr>
              </a:duotone>
              <a:extLst>
                <a:ext uri="{BEBA8EAE-BF5A-486C-A8C5-ECC9F3942E4B}">
                  <a14:imgProps xmlns:a14="http://schemas.microsoft.com/office/drawing/2010/main">
                    <a14:imgLayer r:embed="rId2">
                      <a14:imgEffect>
                        <a14:brightnessContrast bright="-100000"/>
                      </a14:imgEffect>
                      <a14:imgEffect>
                        <a14:saturation sat="400000"/>
                      </a14:imgEffect>
                      <a14:imgEffect>
                        <a14:sharpenSoften amount="9000"/>
                      </a14:imgEffect>
                    </a14:imgLayer>
                  </a14:imgProps>
                </a:ext>
              </a:extLst>
            </a:blip>
            <a:stretch>
              <a:fillRect/>
            </a:stretch>
          </p:blipFill>
          <p:spPr>
            <a:xfrm>
              <a:off x="105590" y="419736"/>
              <a:ext cx="936192" cy="292599"/>
            </a:xfrm>
            <a:prstGeom prst="rect">
              <a:avLst/>
            </a:prstGeom>
          </p:spPr>
        </p:pic>
        <p:sp>
          <p:nvSpPr>
            <p:cNvPr id="37" name="文本框 36"/>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sp>
        <p:nvSpPr>
          <p:cNvPr id="26" name="文本框 25"/>
          <p:cNvSpPr txBox="1"/>
          <p:nvPr/>
        </p:nvSpPr>
        <p:spPr>
          <a:xfrm>
            <a:off x="11026780" y="6571433"/>
            <a:ext cx="1165214" cy="253916"/>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14/17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
        <p:nvSpPr>
          <p:cNvPr id="3" name="文本框 2"/>
          <p:cNvSpPr txBox="1"/>
          <p:nvPr/>
        </p:nvSpPr>
        <p:spPr>
          <a:xfrm>
            <a:off x="1626114" y="3035881"/>
            <a:ext cx="3516485" cy="1514475"/>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7.25</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宋体" panose="02010600030101010101" pitchFamily="2" charset="-122"/>
                <a:ea typeface="宋体" panose="02010600030101010101" pitchFamily="2" charset="-122"/>
                <a:cs typeface="OPPOSans R" panose="00020600040101010101" pitchFamily="18" charset="-122"/>
              </a:rPr>
              <a:t>创建了两个进程，实现了进程间的视频传输和信号量传输</a:t>
            </a:r>
            <a:endParaRPr lang="en-US" altLang="zh-CN" sz="1400" dirty="0">
              <a:latin typeface="宋体" panose="02010600030101010101" pitchFamily="2" charset="-122"/>
              <a:ea typeface="宋体" panose="02010600030101010101" pitchFamily="2" charset="-122"/>
              <a:cs typeface="OPPOSans R" panose="00020600040101010101" pitchFamily="18" charset="-122"/>
            </a:endParaRPr>
          </a:p>
          <a:p>
            <a:pPr>
              <a:lnSpc>
                <a:spcPct val="125000"/>
              </a:lnSpc>
            </a:pPr>
            <a:r>
              <a:rPr lang="zh-CN" altLang="en-US" sz="1400" dirty="0">
                <a:latin typeface="宋体" panose="02010600030101010101" pitchFamily="2" charset="-122"/>
                <a:ea typeface="宋体" panose="02010600030101010101" pitchFamily="2" charset="-122"/>
                <a:cs typeface="OPPOSans R" panose="00020600040101010101" pitchFamily="18" charset="-122"/>
              </a:rPr>
              <a:t>对图片进行分类打标签，撰写作品思路及优势</a:t>
            </a:r>
            <a:endParaRPr lang="zh-CN" altLang="en-US" sz="1400" dirty="0">
              <a:latin typeface="宋体" panose="02010600030101010101" pitchFamily="2" charset="-122"/>
              <a:ea typeface="宋体" panose="02010600030101010101" pitchFamily="2" charset="-122"/>
              <a:cs typeface="OPPOSans R" panose="00020600040101010101" pitchFamily="18" charset="-122"/>
            </a:endParaRPr>
          </a:p>
        </p:txBody>
      </p:sp>
      <p:sp>
        <p:nvSpPr>
          <p:cNvPr id="4" name="文本框 3"/>
          <p:cNvSpPr txBox="1"/>
          <p:nvPr/>
        </p:nvSpPr>
        <p:spPr>
          <a:xfrm>
            <a:off x="6532389" y="1511438"/>
            <a:ext cx="3516484" cy="1514475"/>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7.26</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宋体" panose="02010600030101010101" pitchFamily="2" charset="-122"/>
                <a:ea typeface="宋体" panose="02010600030101010101" pitchFamily="2" charset="-122"/>
                <a:cs typeface="宋体" panose="02010600030101010101" pitchFamily="2" charset="-122"/>
              </a:rPr>
              <a:t>训练障碍物识别</a:t>
            </a:r>
            <a:r>
              <a:rPr lang="en-US" altLang="zh-CN" sz="1400" dirty="0">
                <a:latin typeface="宋体" panose="02010600030101010101" pitchFamily="2" charset="-122"/>
                <a:ea typeface="宋体" panose="02010600030101010101" pitchFamily="2" charset="-122"/>
                <a:cs typeface="宋体" panose="02010600030101010101" pitchFamily="2" charset="-122"/>
              </a:rPr>
              <a:t>pt</a:t>
            </a:r>
            <a:r>
              <a:rPr lang="zh-CN" altLang="en-US" sz="1400" dirty="0">
                <a:latin typeface="宋体" panose="02010600030101010101" pitchFamily="2" charset="-122"/>
                <a:ea typeface="宋体" panose="02010600030101010101" pitchFamily="2" charset="-122"/>
                <a:cs typeface="宋体" panose="02010600030101010101" pitchFamily="2" charset="-122"/>
              </a:rPr>
              <a:t>模型，并将模型转换为</a:t>
            </a:r>
            <a:r>
              <a:rPr lang="en-US" altLang="zh-CN" sz="1400" dirty="0" err="1">
                <a:latin typeface="宋体" panose="02010600030101010101" pitchFamily="2" charset="-122"/>
                <a:ea typeface="宋体" panose="02010600030101010101" pitchFamily="2" charset="-122"/>
                <a:cs typeface="宋体" panose="02010600030101010101" pitchFamily="2" charset="-122"/>
              </a:rPr>
              <a:t>onnx</a:t>
            </a:r>
            <a:r>
              <a:rPr lang="zh-CN" altLang="en-US" sz="1400" dirty="0">
                <a:latin typeface="宋体" panose="02010600030101010101" pitchFamily="2" charset="-122"/>
                <a:ea typeface="宋体" panose="02010600030101010101" pitchFamily="2" charset="-122"/>
                <a:cs typeface="宋体" panose="02010600030101010101" pitchFamily="2" charset="-122"/>
              </a:rPr>
              <a:t>格式后引入到项目中实现图像识别</a:t>
            </a:r>
            <a:endParaRPr lang="en-US" altLang="zh-CN" sz="1400" dirty="0">
              <a:latin typeface="宋体" panose="02010600030101010101" pitchFamily="2" charset="-122"/>
              <a:ea typeface="宋体" panose="02010600030101010101" pitchFamily="2" charset="-122"/>
              <a:cs typeface="宋体" panose="02010600030101010101" pitchFamily="2" charset="-122"/>
            </a:endParaRPr>
          </a:p>
          <a:p>
            <a:pPr>
              <a:lnSpc>
                <a:spcPct val="125000"/>
              </a:lnSpc>
            </a:pPr>
            <a:r>
              <a:rPr lang="zh-CN" altLang="en-US" sz="1400" dirty="0">
                <a:latin typeface="宋体" panose="02010600030101010101" pitchFamily="2" charset="-122"/>
                <a:ea typeface="宋体" panose="02010600030101010101" pitchFamily="2" charset="-122"/>
                <a:cs typeface="宋体" panose="02010600030101010101" pitchFamily="2" charset="-122"/>
              </a:rPr>
              <a:t>介绍进程主要功能</a:t>
            </a:r>
            <a:endParaRPr lang="en-US" altLang="zh-CN" sz="1400" dirty="0">
              <a:latin typeface="宋体" panose="02010600030101010101" pitchFamily="2" charset="-122"/>
              <a:ea typeface="宋体" panose="02010600030101010101" pitchFamily="2" charset="-122"/>
              <a:cs typeface="宋体" panose="02010600030101010101" pitchFamily="2" charset="-122"/>
            </a:endParaRPr>
          </a:p>
          <a:p>
            <a:pPr>
              <a:lnSpc>
                <a:spcPct val="125000"/>
              </a:lnSpc>
            </a:pPr>
            <a:endParaRPr lang="zh-CN" altLang="en-US" sz="1400" dirty="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nvSpPr>
        <p:spPr>
          <a:xfrm>
            <a:off x="6532389" y="3049664"/>
            <a:ext cx="3516484" cy="975995"/>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7.27</a:t>
            </a:r>
            <a:endParaRPr lang="en-US" altLang="zh-CN" sz="1400"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pPr>
            <a:r>
              <a:rPr lang="zh-CN" altLang="en-US" sz="1400" dirty="0">
                <a:latin typeface="宋体" panose="02010600030101010101" pitchFamily="2" charset="-122"/>
                <a:ea typeface="宋体" panose="02010600030101010101" pitchFamily="2" charset="-122"/>
                <a:cs typeface="OPPOSans R" panose="00020600040101010101" pitchFamily="18" charset="-122"/>
              </a:rPr>
              <a:t>对界面进行了美化，并撰写了相关技术文档</a:t>
            </a:r>
            <a:endParaRPr lang="zh-CN" altLang="en-US" sz="1400" dirty="0">
              <a:latin typeface="宋体" panose="02010600030101010101" pitchFamily="2" charset="-122"/>
              <a:ea typeface="宋体" panose="02010600030101010101" pitchFamily="2" charset="-122"/>
              <a:cs typeface="OPPOSans R" panose="00020600040101010101" pitchFamily="18" charset="-122"/>
            </a:endParaRPr>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sp>
        <p:nvSpPr>
          <p:cNvPr id="8" name="文本框 7"/>
          <p:cNvSpPr txBox="1"/>
          <p:nvPr/>
        </p:nvSpPr>
        <p:spPr>
          <a:xfrm>
            <a:off x="2210136" y="674758"/>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Daily routine</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947" y="163629"/>
            <a:ext cx="1171161" cy="6686208"/>
            <a:chOff x="-5947" y="163629"/>
            <a:chExt cx="1171161" cy="6686208"/>
          </a:xfrm>
        </p:grpSpPr>
        <p:sp>
          <p:nvSpPr>
            <p:cNvPr id="7" name="矩形 6"/>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5946" y="1897011"/>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 name="文本框 4"/>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8" name="文本框 17"/>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19" name="文本框 18"/>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20" name="文本框 19"/>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sp>
          <p:nvSpPr>
            <p:cNvPr id="26" name="文本框 25"/>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gr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400110"/>
          </a:xfrm>
          <a:prstGeom prst="rect">
            <a:avLst/>
          </a:prstGeom>
          <a:noFill/>
        </p:spPr>
        <p:txBody>
          <a:bodyPr wrap="square" rtlCol="0">
            <a:spAutoFit/>
          </a:bodyPr>
          <a:lstStyle/>
          <a:p>
            <a:r>
              <a:rPr lang="en-US" altLang="zh-CN" sz="2000">
                <a:latin typeface="OPPOSans B" panose="00020600040101010101" pitchFamily="18" charset="-122"/>
                <a:ea typeface="OPPOSans B" panose="00020600040101010101" pitchFamily="18" charset="-122"/>
                <a:cs typeface="OPPOSans B" panose="00020600040101010101" pitchFamily="18" charset="-122"/>
              </a:rPr>
              <a:t>1.3</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4179"/>
            <a:chOff x="2271562" y="413052"/>
            <a:chExt cx="2627696" cy="564179"/>
          </a:xfrm>
        </p:grpSpPr>
        <p:sp>
          <p:nvSpPr>
            <p:cNvPr id="23" name="文本框 22"/>
            <p:cNvSpPr txBox="1"/>
            <p:nvPr/>
          </p:nvSpPr>
          <p:spPr>
            <a:xfrm>
              <a:off x="2271562" y="413052"/>
              <a:ext cx="2627696" cy="40011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作品优势</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89962" y="700424"/>
              <a:ext cx="1533371"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Works   advantages</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sp>
        <p:nvSpPr>
          <p:cNvPr id="22" name="文本框 21"/>
          <p:cNvSpPr txBox="1"/>
          <p:nvPr/>
        </p:nvSpPr>
        <p:spPr>
          <a:xfrm>
            <a:off x="1874099" y="1541301"/>
            <a:ext cx="7450508" cy="1553210"/>
          </a:xfrm>
          <a:prstGeom prst="rect">
            <a:avLst/>
          </a:prstGeom>
          <a:noFill/>
        </p:spPr>
        <p:txBody>
          <a:bodyPr wrap="square" rtlCol="0" anchor="t">
            <a:spAutoFit/>
          </a:bodyPr>
          <a:lstStyle/>
          <a:p>
            <a:pPr marL="285750" indent="-285750">
              <a:lnSpc>
                <a:spcPct val="125000"/>
              </a:lnSpc>
              <a:spcBef>
                <a:spcPts val="600"/>
              </a:spcBef>
              <a:spcAft>
                <a:spcPts val="600"/>
              </a:spcAft>
              <a:buFont typeface="Wingdings" panose="05000000000000000000" pitchFamily="2" charset="2"/>
              <a:buChar char="u"/>
            </a:pPr>
            <a:r>
              <a:rPr lang="zh-CN" altLang="en-US" b="1" kern="100" dirty="0">
                <a:solidFill>
                  <a:srgbClr val="122E66"/>
                </a:solidFill>
                <a:latin typeface="等线" panose="02010600030101010101" charset="-122"/>
                <a:ea typeface="OPPOSans R" panose="00020600040101010101" pitchFamily="18" charset="-122"/>
                <a:cs typeface="Times New Roman" panose="02020603050405020304" pitchFamily="18" charset="0"/>
              </a:rPr>
              <a:t>界面功能完善美观</a:t>
            </a:r>
            <a:endParaRPr lang="en-US" altLang="zh-CN" sz="2400" b="1" kern="100" dirty="0">
              <a:latin typeface="等线" panose="02010600030101010101" charset="-122"/>
              <a:ea typeface="等线" panose="02010600030101010101" charset="-122"/>
              <a:cs typeface="Times New Roman" panose="02020603050405020304" pitchFamily="18" charset="0"/>
            </a:endParaRPr>
          </a:p>
          <a:p>
            <a:pPr>
              <a:lnSpc>
                <a:spcPct val="125000"/>
              </a:lnSpc>
              <a:spcBef>
                <a:spcPts val="600"/>
              </a:spcBef>
              <a:spcAft>
                <a:spcPts val="600"/>
              </a:spcAft>
            </a:pPr>
            <a:r>
              <a:rPr lang="en-US" altLang="zh-CN" b="1" kern="100" dirty="0">
                <a:solidFill>
                  <a:srgbClr val="4D4D4D"/>
                </a:solidFill>
                <a:latin typeface="等线" panose="02010600030101010101" charset="-122"/>
                <a:ea typeface="等线" panose="02010600030101010101" charset="-122"/>
                <a:cs typeface="Times New Roman" panose="02020603050405020304" pitchFamily="18" charset="0"/>
              </a:rPr>
              <a:t>        </a:t>
            </a:r>
            <a:r>
              <a:rPr lang="zh-CN" altLang="zh-CN" sz="1600" kern="100" dirty="0">
                <a:solidFill>
                  <a:srgbClr val="4D4D4D"/>
                </a:solidFill>
                <a:latin typeface="宋体" panose="02010600030101010101" pitchFamily="2" charset="-122"/>
                <a:ea typeface="宋体" panose="02010600030101010101" pitchFamily="2" charset="-122"/>
                <a:cs typeface="Times New Roman" panose="02020603050405020304" pitchFamily="18" charset="0"/>
              </a:rPr>
              <a:t>熟练运用</a:t>
            </a:r>
            <a:r>
              <a:rPr lang="en-US" altLang="zh-CN" sz="1600" kern="100" dirty="0">
                <a:solidFill>
                  <a:srgbClr val="4D4D4D"/>
                </a:solidFill>
                <a:latin typeface="宋体" panose="02010600030101010101" pitchFamily="2" charset="-122"/>
                <a:ea typeface="宋体" panose="02010600030101010101" pitchFamily="2" charset="-122"/>
                <a:cs typeface="Times New Roman" panose="02020603050405020304" pitchFamily="18" charset="0"/>
              </a:rPr>
              <a:t>Qt</a:t>
            </a:r>
            <a:r>
              <a:rPr lang="zh-CN" altLang="zh-CN" sz="1600" kern="100" dirty="0">
                <a:solidFill>
                  <a:srgbClr val="4D4D4D"/>
                </a:solidFill>
                <a:latin typeface="宋体" panose="02010600030101010101" pitchFamily="2" charset="-122"/>
                <a:ea typeface="宋体" panose="02010600030101010101" pitchFamily="2" charset="-122"/>
                <a:cs typeface="Times New Roman" panose="02020603050405020304" pitchFamily="18" charset="0"/>
              </a:rPr>
              <a:t>基本控件进行布局实现统一的样式格调，创建漂亮的</a:t>
            </a:r>
            <a:r>
              <a:rPr lang="en-US" altLang="zh-CN" sz="1600" kern="100" dirty="0">
                <a:solidFill>
                  <a:srgbClr val="4D4D4D"/>
                </a:solidFill>
                <a:latin typeface="宋体" panose="02010600030101010101" pitchFamily="2" charset="-122"/>
                <a:ea typeface="宋体" panose="02010600030101010101" pitchFamily="2" charset="-122"/>
                <a:cs typeface="Times New Roman" panose="02020603050405020304" pitchFamily="18" charset="0"/>
              </a:rPr>
              <a:t>UI</a:t>
            </a:r>
            <a:r>
              <a:rPr lang="zh-CN" altLang="zh-CN" sz="1600" kern="100" dirty="0">
                <a:solidFill>
                  <a:srgbClr val="4D4D4D"/>
                </a:solidFill>
                <a:latin typeface="宋体" panose="02010600030101010101" pitchFamily="2" charset="-122"/>
                <a:ea typeface="宋体" panose="02010600030101010101" pitchFamily="2" charset="-122"/>
                <a:cs typeface="Times New Roman" panose="02020603050405020304" pitchFamily="18" charset="0"/>
              </a:rPr>
              <a:t>界面，大大节省开发时间。主要界面功能有读取摄像头画面，显示目标</a:t>
            </a:r>
            <a:r>
              <a:rPr lang="en-US" altLang="zh-CN" sz="1600" kern="100" dirty="0">
                <a:solidFill>
                  <a:srgbClr val="4D4D4D"/>
                </a:solidFill>
                <a:latin typeface="宋体" panose="02010600030101010101" pitchFamily="2" charset="-122"/>
                <a:ea typeface="宋体" panose="02010600030101010101" pitchFamily="2" charset="-122"/>
                <a:cs typeface="Times New Roman" panose="02020603050405020304" pitchFamily="18" charset="0"/>
              </a:rPr>
              <a:t>IP</a:t>
            </a:r>
            <a:r>
              <a:rPr lang="zh-CN" altLang="en-US" sz="1600" kern="100" dirty="0">
                <a:solidFill>
                  <a:srgbClr val="4D4D4D"/>
                </a:solidFill>
                <a:latin typeface="宋体" panose="02010600030101010101" pitchFamily="2" charset="-122"/>
                <a:ea typeface="宋体" panose="02010600030101010101" pitchFamily="2" charset="-122"/>
                <a:cs typeface="Times New Roman" panose="02020603050405020304" pitchFamily="18" charset="0"/>
              </a:rPr>
              <a:t>与目标端口，</a:t>
            </a:r>
            <a:r>
              <a:rPr lang="zh-CN" sz="1600" kern="100" dirty="0">
                <a:solidFill>
                  <a:srgbClr val="4D4D4D"/>
                </a:solidFill>
                <a:latin typeface="宋体" panose="02010600030101010101" pitchFamily="2" charset="-122"/>
                <a:ea typeface="宋体" panose="02010600030101010101" pitchFamily="2" charset="-122"/>
                <a:cs typeface="Times New Roman" panose="02020603050405020304" pitchFamily="18" charset="0"/>
              </a:rPr>
              <a:t>识别图中的障碍物等。</a:t>
            </a:r>
            <a:endParaRPr lang="zh-CN" sz="1600" kern="100" dirty="0">
              <a:solidFill>
                <a:srgbClr val="4D4D4D"/>
              </a:solidFill>
              <a:latin typeface="宋体" panose="02010600030101010101" pitchFamily="2" charset="-122"/>
              <a:ea typeface="宋体" panose="02010600030101010101" pitchFamily="2" charset="-122"/>
              <a:cs typeface="Times New Roman" panose="02020603050405020304" pitchFamily="18" charset="0"/>
            </a:endParaRPr>
          </a:p>
        </p:txBody>
      </p:sp>
      <p:cxnSp>
        <p:nvCxnSpPr>
          <p:cNvPr id="8" name="直接连接符 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1/17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sp>
        <p:nvSpPr>
          <p:cNvPr id="21" name="文本框 20"/>
          <p:cNvSpPr txBox="1"/>
          <p:nvPr/>
        </p:nvSpPr>
        <p:spPr>
          <a:xfrm>
            <a:off x="1874173" y="3822283"/>
            <a:ext cx="7289143" cy="2052955"/>
          </a:xfrm>
          <a:prstGeom prst="rect">
            <a:avLst/>
          </a:prstGeom>
          <a:noFill/>
        </p:spPr>
        <p:txBody>
          <a:bodyPr wrap="square" rtlCol="0">
            <a:spAutoFit/>
          </a:bodyPr>
          <a:lstStyle/>
          <a:p>
            <a:pPr marL="285750" indent="-285750">
              <a:lnSpc>
                <a:spcPct val="125000"/>
              </a:lnSpc>
              <a:spcBef>
                <a:spcPts val="600"/>
              </a:spcBef>
              <a:spcAft>
                <a:spcPts val="600"/>
              </a:spcAft>
              <a:buFont typeface="Wingdings" panose="05000000000000000000" pitchFamily="2" charset="2"/>
              <a:buChar char="u"/>
            </a:pPr>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训练模型有较高准确率</a:t>
            </a:r>
            <a:endParaRPr lang="en-US" altLang="zh-CN"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a:lnSpc>
                <a:spcPct val="125000"/>
              </a:lnSpc>
              <a:spcBef>
                <a:spcPts val="600"/>
              </a:spcBef>
              <a:spcAft>
                <a:spcPts val="600"/>
              </a:spcAft>
            </a:pPr>
            <a:r>
              <a:rPr lang="en-US" altLang="zh-CN"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    </a:t>
            </a:r>
            <a:r>
              <a:rPr lang="zh-CN" altLang="zh-CN" sz="1600"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借用</a:t>
            </a:r>
            <a:r>
              <a:rPr lang="en-US" altLang="zh-CN" sz="1600" kern="100" dirty="0" err="1">
                <a:solidFill>
                  <a:srgbClr val="000000"/>
                </a:solidFill>
                <a:latin typeface="宋体" panose="02010600030101010101" pitchFamily="2" charset="-122"/>
                <a:ea typeface="宋体" panose="02010600030101010101" pitchFamily="2" charset="-122"/>
                <a:cs typeface="Arial" panose="020B0604020202020204" pitchFamily="34" charset="0"/>
              </a:rPr>
              <a:t>labelImg</a:t>
            </a:r>
            <a:r>
              <a:rPr lang="zh-CN" altLang="zh-CN" sz="1600" kern="100" dirty="0">
                <a:solidFill>
                  <a:srgbClr val="000000"/>
                </a:solidFill>
                <a:latin typeface="宋体" panose="02010600030101010101" pitchFamily="2" charset="-122"/>
                <a:ea typeface="宋体" panose="02010600030101010101" pitchFamily="2" charset="-122"/>
                <a:cs typeface="Arial" panose="020B0604020202020204" pitchFamily="34" charset="0"/>
              </a:rPr>
              <a:t>工具对数据图片进行精准标记，得到</a:t>
            </a:r>
            <a:r>
              <a:rPr lang="zh-CN" altLang="zh-CN" sz="1600"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大量</a:t>
            </a:r>
            <a:r>
              <a:rPr lang="zh-CN" altLang="zh-CN" sz="1600" kern="100" dirty="0">
                <a:solidFill>
                  <a:srgbClr val="4D4D4D"/>
                </a:solidFill>
                <a:latin typeface="宋体" panose="02010600030101010101" pitchFamily="2" charset="-122"/>
                <a:ea typeface="宋体" panose="02010600030101010101" pitchFamily="2" charset="-122"/>
                <a:cs typeface="Arial" panose="020B0604020202020204" pitchFamily="34" charset="0"/>
              </a:rPr>
              <a:t>标记良好的</a:t>
            </a:r>
            <a:r>
              <a:rPr lang="zh-CN" altLang="zh-CN" sz="1600"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数据集，并将其按照</a:t>
            </a:r>
            <a:r>
              <a:rPr lang="en-US" altLang="zh-CN" sz="1600"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80%</a:t>
            </a:r>
            <a:r>
              <a:rPr lang="zh-CN" altLang="zh-CN" sz="1600"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训练集、</a:t>
            </a:r>
            <a:r>
              <a:rPr lang="en-US" altLang="zh-CN" sz="1600"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10%</a:t>
            </a:r>
            <a:r>
              <a:rPr lang="zh-CN" altLang="zh-CN" sz="1600"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验证集、</a:t>
            </a:r>
            <a:r>
              <a:rPr lang="en-US" altLang="zh-CN" sz="1600"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10%</a:t>
            </a:r>
            <a:r>
              <a:rPr lang="zh-CN" altLang="zh-CN" sz="1600" kern="100" dirty="0">
                <a:solidFill>
                  <a:srgbClr val="333333"/>
                </a:solidFill>
                <a:latin typeface="宋体" panose="02010600030101010101" pitchFamily="2" charset="-122"/>
                <a:ea typeface="宋体" panose="02010600030101010101" pitchFamily="2" charset="-122"/>
                <a:cs typeface="Times New Roman" panose="02020603050405020304" pitchFamily="18" charset="0"/>
              </a:rPr>
              <a:t>测试集进行划分，确保达到最佳训练结果。</a:t>
            </a:r>
            <a:endParaRPr lang="zh-CN" altLang="zh-CN" kern="100" dirty="0">
              <a:latin typeface="宋体" panose="02010600030101010101" pitchFamily="2" charset="-122"/>
              <a:ea typeface="宋体" panose="02010600030101010101" pitchFamily="2" charset="-122"/>
              <a:cs typeface="Times New Roman" panose="02020603050405020304" pitchFamily="18" charset="0"/>
            </a:endParaRPr>
          </a:p>
          <a:p>
            <a:pPr>
              <a:lnSpc>
                <a:spcPct val="125000"/>
              </a:lnSpc>
              <a:spcBef>
                <a:spcPts val="600"/>
              </a:spcBef>
              <a:spcAft>
                <a:spcPts val="600"/>
              </a:spcAft>
            </a:pPr>
            <a:endParaRPr lang="zh-CN" altLang="zh-CN" kern="100" dirty="0">
              <a:latin typeface="等线" panose="02010600030101010101" charset="-122"/>
              <a:ea typeface="等线" panose="02010600030101010101" charset="-122"/>
              <a:cs typeface="Times New Roman" panose="02020603050405020304" pitchFamily="18" charset="0"/>
            </a:endParaRPr>
          </a:p>
        </p:txBody>
      </p:sp>
      <p:pic>
        <p:nvPicPr>
          <p:cNvPr id="100" name="图片 99"/>
          <p:cNvPicPr/>
          <p:nvPr/>
        </p:nvPicPr>
        <p:blipFill>
          <a:blip r:embed="rId2"/>
          <a:stretch>
            <a:fillRect/>
          </a:stretch>
        </p:blipFill>
        <p:spPr>
          <a:xfrm>
            <a:off x="9508808" y="2060893"/>
            <a:ext cx="1857375" cy="1476375"/>
          </a:xfrm>
          <a:prstGeom prst="rect">
            <a:avLst/>
          </a:prstGeom>
          <a:noFill/>
          <a:ln w="9525">
            <a:noFill/>
          </a:ln>
        </p:spPr>
      </p:pic>
      <p:pic>
        <p:nvPicPr>
          <p:cNvPr id="101" name="图片 100"/>
          <p:cNvPicPr/>
          <p:nvPr/>
        </p:nvPicPr>
        <p:blipFill>
          <a:blip r:embed="rId3"/>
          <a:stretch>
            <a:fillRect/>
          </a:stretch>
        </p:blipFill>
        <p:spPr>
          <a:xfrm>
            <a:off x="9904095" y="4653915"/>
            <a:ext cx="1297305" cy="1049655"/>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2.1</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51376"/>
            <a:chOff x="2271562" y="413052"/>
            <a:chExt cx="2627696" cy="551376"/>
          </a:xfrm>
        </p:grpSpPr>
        <p:sp>
          <p:nvSpPr>
            <p:cNvPr id="23" name="文本框 22"/>
            <p:cNvSpPr txBox="1"/>
            <p:nvPr/>
          </p:nvSpPr>
          <p:spPr>
            <a:xfrm>
              <a:off x="2271562" y="413052"/>
              <a:ext cx="2627696" cy="369332"/>
            </a:xfrm>
            <a:prstGeom prst="rect">
              <a:avLst/>
            </a:prstGeom>
            <a:noFill/>
          </p:spPr>
          <p:txBody>
            <a:bodyPr wrap="square" rtlCol="0">
              <a:spAutoFit/>
            </a:bodyPr>
            <a:lstStyle/>
            <a:p>
              <a:pPr algn="just"/>
              <a:r>
                <a:rPr lang="zh-CN" altLang="en-US" dirty="0">
                  <a:latin typeface="OPPOSans B" panose="00020600040101010101" pitchFamily="18" charset="-122"/>
                  <a:ea typeface="OPPOSans B" panose="00020600040101010101" pitchFamily="18" charset="-122"/>
                  <a:cs typeface="OPPOSans B" panose="00020600040101010101" pitchFamily="18" charset="-122"/>
                </a:rPr>
                <a:t>功能框图</a:t>
              </a:r>
              <a:endParaRPr lang="zh-CN" altLang="en-US" sz="18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76807"/>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Functional Block Diagram</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5947" y="163629"/>
            <a:ext cx="1632061" cy="6686208"/>
            <a:chOff x="-5947" y="163629"/>
            <a:chExt cx="1632061" cy="6686208"/>
          </a:xfrm>
        </p:grpSpPr>
        <p:sp>
          <p:nvSpPr>
            <p:cNvPr id="31" name="矩形 30"/>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圆角 31"/>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4" name="文本框 33"/>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6" name="文本框 35"/>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7" name="文本框 36"/>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9" name="文本框 38"/>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0" name="直接连接符 39"/>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26" name="文本框 25"/>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5/17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pic>
        <p:nvPicPr>
          <p:cNvPr id="30" name="图片 29"/>
          <p:cNvPicPr/>
          <p:nvPr/>
        </p:nvPicPr>
        <p:blipFill>
          <a:blip r:embed="rId1">
            <a:extLst>
              <a:ext uri="{28A0092B-C50C-407E-A947-70E740481C1C}">
                <a14:useLocalDpi xmlns:a14="http://schemas.microsoft.com/office/drawing/2010/main" val="0"/>
              </a:ext>
            </a:extLst>
          </a:blip>
          <a:srcRect/>
          <a:stretch>
            <a:fillRect/>
          </a:stretch>
        </p:blipFill>
        <p:spPr bwMode="auto">
          <a:xfrm>
            <a:off x="1486099" y="1215342"/>
            <a:ext cx="9895491" cy="5766367"/>
          </a:xfrm>
          <a:prstGeom prst="rect">
            <a:avLst/>
          </a:prstGeom>
          <a:noFill/>
          <a:ln>
            <a:noFill/>
          </a:ln>
        </p:spPr>
      </p:pic>
      <p:pic>
        <p:nvPicPr>
          <p:cNvPr id="16" name="图片 15"/>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11090"/>
            <a:ext cx="12191993" cy="174719"/>
          </a:xfrm>
          <a:prstGeom prst="rect">
            <a:avLst/>
          </a:prstGeom>
          <a:solidFill>
            <a:srgbClr val="122E66"/>
          </a:solidFill>
          <a:ln>
            <a:noFill/>
          </a:ln>
          <a:effectLst>
            <a:outerShdw blurRad="2159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712739" y="413052"/>
            <a:ext cx="645449" cy="398780"/>
          </a:xfrm>
          <a:prstGeom prst="rect">
            <a:avLst/>
          </a:prstGeom>
          <a:noFill/>
        </p:spPr>
        <p:txBody>
          <a:bodyPr wrap="square" rtlCol="0">
            <a:spAutoFit/>
          </a:bodyPr>
          <a:lstStyle/>
          <a:p>
            <a:r>
              <a:rPr lang="en-US" altLang="zh-CN" sz="2000" dirty="0">
                <a:latin typeface="OPPOSans B" panose="00020600040101010101" pitchFamily="18" charset="-122"/>
                <a:ea typeface="OPPOSans B" panose="00020600040101010101" pitchFamily="18" charset="-122"/>
                <a:cs typeface="OPPOSans B" panose="00020600040101010101" pitchFamily="18" charset="-122"/>
              </a:rPr>
              <a:t>2.2</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grpSp>
        <p:nvGrpSpPr>
          <p:cNvPr id="27" name="组合 26"/>
          <p:cNvGrpSpPr/>
          <p:nvPr/>
        </p:nvGrpSpPr>
        <p:grpSpPr>
          <a:xfrm>
            <a:off x="2210136" y="413052"/>
            <a:ext cx="2627696" cy="568574"/>
            <a:chOff x="2271562" y="413052"/>
            <a:chExt cx="2627696" cy="568574"/>
          </a:xfrm>
        </p:grpSpPr>
        <p:sp>
          <p:nvSpPr>
            <p:cNvPr id="23" name="文本框 22"/>
            <p:cNvSpPr txBox="1"/>
            <p:nvPr/>
          </p:nvSpPr>
          <p:spPr>
            <a:xfrm>
              <a:off x="2271562" y="413052"/>
              <a:ext cx="2627696" cy="398780"/>
            </a:xfrm>
            <a:prstGeom prst="rect">
              <a:avLst/>
            </a:prstGeom>
            <a:noFill/>
          </p:spPr>
          <p:txBody>
            <a:bodyPr wrap="square" rtlCol="0">
              <a:spAutoFit/>
            </a:bodyPr>
            <a:lstStyle/>
            <a:p>
              <a:r>
                <a:rPr lang="zh-CN" altLang="en-US" sz="2000" dirty="0">
                  <a:latin typeface="OPPOSans B" panose="00020600040101010101" pitchFamily="18" charset="-122"/>
                  <a:ea typeface="OPPOSans B" panose="00020600040101010101" pitchFamily="18" charset="-122"/>
                  <a:cs typeface="OPPOSans B" panose="00020600040101010101" pitchFamily="18" charset="-122"/>
                </a:rPr>
                <a:t>主要功能</a:t>
              </a:r>
              <a:endParaRPr lang="zh-CN" altLang="en-US" sz="2000" dirty="0">
                <a:latin typeface="OPPOSans B" panose="00020600040101010101" pitchFamily="18" charset="-122"/>
                <a:ea typeface="OPPOSans B" panose="00020600040101010101" pitchFamily="18" charset="-122"/>
                <a:cs typeface="OPPOSans B" panose="00020600040101010101" pitchFamily="18" charset="-122"/>
              </a:endParaRPr>
            </a:p>
          </p:txBody>
        </p:sp>
        <p:sp>
          <p:nvSpPr>
            <p:cNvPr id="33" name="文本框 32"/>
            <p:cNvSpPr txBox="1"/>
            <p:nvPr/>
          </p:nvSpPr>
          <p:spPr>
            <a:xfrm>
              <a:off x="2271562" y="687621"/>
              <a:ext cx="2336532" cy="294005"/>
            </a:xfrm>
            <a:prstGeom prst="rect">
              <a:avLst/>
            </a:prstGeom>
            <a:noFill/>
          </p:spPr>
          <p:txBody>
            <a:bodyPr wrap="square">
              <a:spAutoFit/>
            </a:bodyPr>
            <a:lstStyle/>
            <a:p>
              <a:pPr>
                <a:lnSpc>
                  <a:spcPct val="120000"/>
                </a:lnSpc>
              </a:pPr>
              <a:r>
                <a:rPr lang="en-US" altLang="zh-CN" sz="1100" dirty="0">
                  <a:solidFill>
                    <a:schemeClr val="bg1">
                      <a:lumMod val="50000"/>
                    </a:schemeClr>
                  </a:solidFill>
                  <a:latin typeface="Arial" panose="020B0604020202020204" pitchFamily="34" charset="0"/>
                  <a:ea typeface="+mj-ea"/>
                  <a:cs typeface="Arial" panose="020B0604020202020204" pitchFamily="34" charset="0"/>
                </a:rPr>
                <a:t>Main functions</a:t>
              </a:r>
              <a:endParaRPr lang="en-US" altLang="zh-CN" sz="1100" dirty="0">
                <a:solidFill>
                  <a:schemeClr val="bg1">
                    <a:lumMod val="50000"/>
                  </a:schemeClr>
                </a:solidFill>
                <a:latin typeface="Arial" panose="020B0604020202020204" pitchFamily="34" charset="0"/>
                <a:ea typeface="+mj-ea"/>
                <a:cs typeface="Arial" panose="020B0604020202020204" pitchFamily="34" charset="0"/>
              </a:endParaRPr>
            </a:p>
          </p:txBody>
        </p:sp>
      </p:grpSp>
      <p:cxnSp>
        <p:nvCxnSpPr>
          <p:cNvPr id="28" name="直接连接符 27"/>
          <p:cNvCxnSpPr/>
          <p:nvPr/>
        </p:nvCxnSpPr>
        <p:spPr>
          <a:xfrm>
            <a:off x="1626114" y="1121789"/>
            <a:ext cx="1029407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1614170" y="1579245"/>
            <a:ext cx="3223895" cy="4851400"/>
          </a:xfrm>
          <a:prstGeom prst="rect">
            <a:avLst/>
          </a:prstGeom>
          <a:noFill/>
        </p:spPr>
        <p:txBody>
          <a:bodyPr wrap="square" rtlCol="0">
            <a:noAutofit/>
          </a:bodyPr>
          <a:lstStyle/>
          <a:p>
            <a:pPr marL="285750" indent="-285750">
              <a:lnSpc>
                <a:spcPct val="125000"/>
              </a:lnSpc>
              <a:spcBef>
                <a:spcPts val="600"/>
              </a:spcBef>
              <a:spcAft>
                <a:spcPts val="600"/>
              </a:spcAft>
              <a:buFont typeface="Wingdings" panose="05000000000000000000" pitchFamily="2" charset="2"/>
              <a:buChar char="u"/>
            </a:pPr>
            <a:r>
              <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rPr>
              <a:t>客户端开启摄像头并将数据传递到服务端</a:t>
            </a:r>
            <a:endParaRPr lang="zh-CN" altLang="en-US" b="1" dirty="0">
              <a:solidFill>
                <a:srgbClr val="122E66"/>
              </a:solidFill>
              <a:latin typeface="OPPOSans R" panose="00020600040101010101" pitchFamily="18" charset="-122"/>
              <a:ea typeface="OPPOSans R" panose="00020600040101010101" pitchFamily="18" charset="-122"/>
              <a:cs typeface="OPPOSans R" panose="00020600040101010101" pitchFamily="18" charset="-122"/>
            </a:endParaRPr>
          </a:p>
          <a:p>
            <a:pPr indent="457200" fontAlgn="auto">
              <a:lnSpc>
                <a:spcPct val="150000"/>
              </a:lnSpc>
              <a:spcBef>
                <a:spcPts val="600"/>
              </a:spcBef>
              <a:spcAft>
                <a:spcPts val="600"/>
              </a:spcAft>
              <a:buFont typeface="Wingdings" panose="05000000000000000000" pitchFamily="2" charset="2"/>
              <a:buNone/>
            </a:pPr>
            <a:r>
              <a:rPr lang="zh-CN" altLang="zh-CN" sz="1600" kern="100" dirty="0">
                <a:effectLst/>
                <a:latin typeface="等线" panose="02010600030101010101" charset="-122"/>
                <a:ea typeface="等线" panose="02010600030101010101" charset="-122"/>
                <a:cs typeface="Times New Roman" panose="02020603050405020304" pitchFamily="18" charset="0"/>
              </a:rPr>
              <a:t>客户端使用OpenCv的VideoCapture类 + Qtimer定时器实现简单的摄像头调用，</a:t>
            </a:r>
            <a:r>
              <a:rPr lang="zh-CN" altLang="zh-CN" sz="1600" kern="100" dirty="0">
                <a:effectLst/>
                <a:latin typeface="等线" panose="02010600030101010101" charset="-122"/>
                <a:ea typeface="等线" panose="02010600030101010101" charset="-122"/>
                <a:cs typeface="Times New Roman" panose="02020603050405020304" pitchFamily="18" charset="0"/>
                <a:sym typeface="+mn-ea"/>
              </a:rPr>
              <a:t>将视频数据按帧分割，便于传输和处理。</a:t>
            </a:r>
            <a:endParaRPr lang="zh-CN" altLang="zh-CN" sz="1600" kern="100" dirty="0">
              <a:effectLst/>
              <a:latin typeface="等线" panose="02010600030101010101" charset="-122"/>
              <a:ea typeface="等线" panose="02010600030101010101" charset="-122"/>
              <a:cs typeface="Times New Roman" panose="02020603050405020304" pitchFamily="18" charset="0"/>
              <a:sym typeface="+mn-ea"/>
            </a:endParaRPr>
          </a:p>
          <a:p>
            <a:pPr indent="457200" fontAlgn="auto">
              <a:lnSpc>
                <a:spcPct val="150000"/>
              </a:lnSpc>
              <a:spcBef>
                <a:spcPts val="600"/>
              </a:spcBef>
              <a:spcAft>
                <a:spcPts val="600"/>
              </a:spcAft>
              <a:buFont typeface="Wingdings" panose="05000000000000000000" pitchFamily="2" charset="2"/>
              <a:buNone/>
            </a:pPr>
            <a:r>
              <a:rPr lang="zh-CN" altLang="zh-CN" sz="1600" kern="100" dirty="0">
                <a:effectLst/>
                <a:latin typeface="等线" panose="02010600030101010101" charset="-122"/>
                <a:ea typeface="等线" panose="02010600030101010101" charset="-122"/>
                <a:cs typeface="Times New Roman" panose="02020603050405020304" pitchFamily="18" charset="0"/>
              </a:rPr>
              <a:t>使用UDP传输数据：首先利用字节数组QByteArray类和数据缓冲区QBuffer类实现数据的存储，接着利用QUdpSocket类发送UDP数据报将数据传递到服务端。</a:t>
            </a:r>
            <a:endParaRPr lang="zh-CN" altLang="zh-CN" sz="1600" kern="100" dirty="0">
              <a:effectLst/>
              <a:latin typeface="等线" panose="02010600030101010101" charset="-122"/>
              <a:ea typeface="等线" panose="02010600030101010101" charset="-122"/>
              <a:cs typeface="Times New Roman" panose="02020603050405020304" pitchFamily="18" charset="0"/>
            </a:endParaRPr>
          </a:p>
          <a:p>
            <a:pPr indent="266700" algn="just" fontAlgn="auto">
              <a:lnSpc>
                <a:spcPct val="150000"/>
              </a:lnSpc>
            </a:pPr>
            <a:endParaRPr lang="zh-CN" altLang="zh-CN" sz="1600" kern="100" dirty="0">
              <a:effectLst/>
              <a:latin typeface="等线" panose="02010600030101010101" charset="-122"/>
              <a:ea typeface="等线" panose="02010600030101010101" charset="-122"/>
              <a:cs typeface="Times New Roman" panose="02020603050405020304" pitchFamily="18" charset="0"/>
            </a:endParaRPr>
          </a:p>
        </p:txBody>
      </p:sp>
      <p:grpSp>
        <p:nvGrpSpPr>
          <p:cNvPr id="22" name="组合 21"/>
          <p:cNvGrpSpPr/>
          <p:nvPr/>
        </p:nvGrpSpPr>
        <p:grpSpPr>
          <a:xfrm>
            <a:off x="-5947" y="163629"/>
            <a:ext cx="1632061" cy="6686208"/>
            <a:chOff x="-5947" y="163629"/>
            <a:chExt cx="1632061" cy="6686208"/>
          </a:xfrm>
        </p:grpSpPr>
        <p:sp>
          <p:nvSpPr>
            <p:cNvPr id="31" name="矩形 30"/>
            <p:cNvSpPr/>
            <p:nvPr/>
          </p:nvSpPr>
          <p:spPr>
            <a:xfrm>
              <a:off x="0" y="163629"/>
              <a:ext cx="1165214" cy="6686208"/>
            </a:xfrm>
            <a:prstGeom prst="rect">
              <a:avLst/>
            </a:prstGeom>
            <a:solidFill>
              <a:schemeClr val="bg1"/>
            </a:solidFill>
            <a:ln>
              <a:noFill/>
            </a:ln>
            <a:effectLst>
              <a:outerShdw blurRad="139700" dist="38100" algn="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圆角 31"/>
            <p:cNvSpPr/>
            <p:nvPr/>
          </p:nvSpPr>
          <p:spPr>
            <a:xfrm>
              <a:off x="-5946" y="2536109"/>
              <a:ext cx="1165214" cy="364819"/>
            </a:xfrm>
            <a:prstGeom prst="roundRect">
              <a:avLst>
                <a:gd name="adj" fmla="val 50000"/>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4" name="文本框 33"/>
            <p:cNvSpPr txBox="1"/>
            <p:nvPr/>
          </p:nvSpPr>
          <p:spPr>
            <a:xfrm>
              <a:off x="1" y="1848886"/>
              <a:ext cx="115926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项目简介</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5" name="文本框 34"/>
            <p:cNvSpPr txBox="1"/>
            <p:nvPr/>
          </p:nvSpPr>
          <p:spPr>
            <a:xfrm>
              <a:off x="-5946" y="2504569"/>
              <a:ext cx="1165215" cy="385298"/>
            </a:xfrm>
            <a:prstGeom prst="rect">
              <a:avLst/>
            </a:prstGeom>
            <a:noFill/>
          </p:spPr>
          <p:txBody>
            <a:bodyPr wrap="square" rtlCol="0">
              <a:spAutoFit/>
            </a:bodyPr>
            <a:lstStyle/>
            <a:p>
              <a:pPr algn="ctr">
                <a:lnSpc>
                  <a:spcPct val="150000"/>
                </a:lnSpc>
              </a:pPr>
              <a:r>
                <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技术方案</a:t>
              </a:r>
              <a:endParaRPr lang="zh-CN" altLang="en-US" sz="1400" dirty="0">
                <a:solidFill>
                  <a:schemeClr val="tx1">
                    <a:lumMod val="85000"/>
                    <a:lumOff val="15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6" name="文本框 35"/>
            <p:cNvSpPr txBox="1"/>
            <p:nvPr/>
          </p:nvSpPr>
          <p:spPr>
            <a:xfrm>
              <a:off x="-5947" y="3160251"/>
              <a:ext cx="1165215"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结果展示</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7" name="文本框 36"/>
            <p:cNvSpPr txBox="1"/>
            <p:nvPr/>
          </p:nvSpPr>
          <p:spPr>
            <a:xfrm>
              <a:off x="1" y="3815933"/>
              <a:ext cx="1159266" cy="377411"/>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项目总结</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sp>
          <p:nvSpPr>
            <p:cNvPr id="39" name="文本框 38"/>
            <p:cNvSpPr txBox="1"/>
            <p:nvPr/>
          </p:nvSpPr>
          <p:spPr>
            <a:xfrm>
              <a:off x="-5947" y="4429297"/>
              <a:ext cx="1159266" cy="399575"/>
            </a:xfrm>
            <a:prstGeom prst="rect">
              <a:avLst/>
            </a:prstGeom>
            <a:noFill/>
          </p:spPr>
          <p:txBody>
            <a:bodyPr wrap="square" rtlCol="0">
              <a:spAutoFit/>
            </a:bodyPr>
            <a:lstStyle/>
            <a:p>
              <a:pPr algn="ctr">
                <a:lnSpc>
                  <a:spcPct val="150000"/>
                </a:lnSpc>
              </a:pPr>
              <a:r>
                <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rPr>
                <a:t>致     谢</a:t>
              </a:r>
              <a:endParaRPr lang="zh-CN" altLang="en-US" sz="1400" dirty="0">
                <a:solidFill>
                  <a:schemeClr val="bg1">
                    <a:lumMod val="50000"/>
                  </a:scheme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mn-lt"/>
              </a:endParaRPr>
            </a:p>
          </p:txBody>
        </p:sp>
        <p:cxnSp>
          <p:nvCxnSpPr>
            <p:cNvPr id="40" name="直接连接符 39"/>
            <p:cNvCxnSpPr/>
            <p:nvPr/>
          </p:nvCxnSpPr>
          <p:spPr>
            <a:xfrm>
              <a:off x="1626114" y="431906"/>
              <a:ext cx="0" cy="345325"/>
            </a:xfrm>
            <a:prstGeom prst="line">
              <a:avLst/>
            </a:prstGeom>
            <a:ln w="92075">
              <a:solidFill>
                <a:srgbClr val="122E66"/>
              </a:solidFill>
            </a:ln>
          </p:spPr>
          <p:style>
            <a:lnRef idx="1">
              <a:schemeClr val="accent1"/>
            </a:lnRef>
            <a:fillRef idx="0">
              <a:schemeClr val="accent1"/>
            </a:fillRef>
            <a:effectRef idx="0">
              <a:schemeClr val="accent1"/>
            </a:effectRef>
            <a:fontRef idx="minor">
              <a:schemeClr val="tx1"/>
            </a:fontRef>
          </p:style>
        </p:cxnSp>
      </p:grpSp>
      <p:sp>
        <p:nvSpPr>
          <p:cNvPr id="26" name="文本框 25"/>
          <p:cNvSpPr txBox="1"/>
          <p:nvPr/>
        </p:nvSpPr>
        <p:spPr>
          <a:xfrm>
            <a:off x="11201400" y="6571433"/>
            <a:ext cx="990593" cy="261610"/>
          </a:xfrm>
          <a:prstGeom prst="rect">
            <a:avLst/>
          </a:prstGeom>
          <a:noFill/>
        </p:spPr>
        <p:txBody>
          <a:bodyPr wrap="square" rtlCol="0">
            <a:spAutoFit/>
          </a:bodyPr>
          <a:lstStyle/>
          <a:p>
            <a:pPr algn="ct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第</a:t>
            </a:r>
            <a:r>
              <a:rPr lang="en-US" altLang="zh-CN"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5/17</a:t>
            </a:r>
            <a:r>
              <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rPr>
              <a:t>页</a:t>
            </a:r>
            <a:endParaRPr lang="zh-CN" altLang="en-US" sz="1050" b="1" spc="300" dirty="0">
              <a:solidFill>
                <a:schemeClr val="bg1">
                  <a:lumMod val="65000"/>
                </a:schemeClr>
              </a:solidFill>
              <a:latin typeface="OPPOSans R" panose="00020600040101010101" pitchFamily="18" charset="-122"/>
              <a:ea typeface="OPPOSans R" panose="00020600040101010101" pitchFamily="18" charset="-122"/>
              <a:cs typeface="OPPOSans R" panose="00020600040101010101" pitchFamily="18" charset="-122"/>
            </a:endParaRPr>
          </a:p>
        </p:txBody>
      </p:sp>
      <p:pic>
        <p:nvPicPr>
          <p:cNvPr id="16" name="图片 15"/>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a:xfrm>
            <a:off x="105590" y="431647"/>
            <a:ext cx="936192" cy="268777"/>
          </a:xfrm>
          <a:prstGeom prst="rect">
            <a:avLst/>
          </a:prstGeom>
        </p:spPr>
      </p:pic>
      <p:pic>
        <p:nvPicPr>
          <p:cNvPr id="6" name="图片 5"/>
          <p:cNvPicPr>
            <a:picLocks noChangeAspect="1"/>
          </p:cNvPicPr>
          <p:nvPr>
            <p:custDataLst>
              <p:tags r:id="rId3"/>
            </p:custDataLst>
          </p:nvPr>
        </p:nvPicPr>
        <p:blipFill>
          <a:blip r:embed="rId4"/>
          <a:stretch>
            <a:fillRect/>
          </a:stretch>
        </p:blipFill>
        <p:spPr>
          <a:xfrm>
            <a:off x="5022215" y="3160395"/>
            <a:ext cx="6898005" cy="2710815"/>
          </a:xfrm>
          <a:prstGeom prst="rect">
            <a:avLst/>
          </a:prstGeom>
        </p:spPr>
      </p:pic>
      <p:pic>
        <p:nvPicPr>
          <p:cNvPr id="7" name="图片 6"/>
          <p:cNvPicPr>
            <a:picLocks noChangeAspect="1"/>
          </p:cNvPicPr>
          <p:nvPr>
            <p:custDataLst>
              <p:tags r:id="rId5"/>
            </p:custDataLst>
          </p:nvPr>
        </p:nvPicPr>
        <p:blipFill>
          <a:blip r:embed="rId6"/>
          <a:stretch>
            <a:fillRect/>
          </a:stretch>
        </p:blipFill>
        <p:spPr>
          <a:xfrm>
            <a:off x="5022215" y="1715135"/>
            <a:ext cx="3870960" cy="1120140"/>
          </a:xfrm>
          <a:prstGeom prst="rect">
            <a:avLst/>
          </a:prstGeom>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COMMONDATA" val="eyJoZGlkIjoiY2EyNmY4YTlhNGNhMmU0YzBjZjNhZDVjNGQ4OTEyM2IifQ=="/>
  <p:tag name="KSO_WPP_MARK_KEY" val="5914f476-ecc2-4ee7-8a09-91d4f4ee1ef1"/>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学术蓝">
      <a:dk1>
        <a:srgbClr val="000000"/>
      </a:dk1>
      <a:lt1>
        <a:srgbClr val="FFFFFF"/>
      </a:lt1>
      <a:dk2>
        <a:srgbClr val="778495"/>
      </a:dk2>
      <a:lt2>
        <a:srgbClr val="F0F0F0"/>
      </a:lt2>
      <a:accent1>
        <a:srgbClr val="0E58A3"/>
      </a:accent1>
      <a:accent2>
        <a:srgbClr val="2673B7"/>
      </a:accent2>
      <a:accent3>
        <a:srgbClr val="122E66"/>
      </a:accent3>
      <a:accent4>
        <a:srgbClr val="4C7CA0"/>
      </a:accent4>
      <a:accent5>
        <a:srgbClr val="5E7A86"/>
      </a:accent5>
      <a:accent6>
        <a:srgbClr val="D9D9D9"/>
      </a:accent6>
      <a:hlink>
        <a:srgbClr val="F84D4D"/>
      </a:hlink>
      <a:folHlink>
        <a:srgbClr val="BFBFB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2000" b="1" dirty="0" smtClean="0">
            <a:solidFill>
              <a:srgbClr val="122E66"/>
            </a:solidFill>
            <a:latin typeface="OPPOSans R" panose="00020600040101010101" pitchFamily="18" charset="-122"/>
            <a:ea typeface="OPPOSans R" panose="00020600040101010101" pitchFamily="18" charset="-122"/>
            <a:cs typeface="OPPOSans R" panose="00020600040101010101" pitchFamily="18"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4323</Words>
  <Application>WPS 演示</Application>
  <PresentationFormat>宽屏</PresentationFormat>
  <Paragraphs>579</Paragraphs>
  <Slides>26</Slides>
  <Notes>1</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26</vt:i4>
      </vt:variant>
    </vt:vector>
  </HeadingPairs>
  <TitlesOfParts>
    <vt:vector size="44" baseType="lpstr">
      <vt:lpstr>Arial</vt:lpstr>
      <vt:lpstr>宋体</vt:lpstr>
      <vt:lpstr>Wingdings</vt:lpstr>
      <vt:lpstr>OPPOSans R</vt:lpstr>
      <vt:lpstr>Arial</vt:lpstr>
      <vt:lpstr>微软雅黑</vt:lpstr>
      <vt:lpstr>OPPOSans H</vt:lpstr>
      <vt:lpstr>OPPOSans M</vt:lpstr>
      <vt:lpstr>阿里巴巴普惠体 B</vt:lpstr>
      <vt:lpstr>Segoe Print</vt:lpstr>
      <vt:lpstr>OPPOSans L</vt:lpstr>
      <vt:lpstr>等线</vt:lpstr>
      <vt:lpstr>阿里巴巴普惠体 R</vt:lpstr>
      <vt:lpstr>OPPOSans B</vt:lpstr>
      <vt:lpstr>Times New Roman</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muweilin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木卫林学术模板</dc:title>
  <dc:creator>tengtingmuwei </dc:creator>
  <dc:description>请尊重版权，尊重劳动成果</dc:description>
  <dc:subject>学术模板</dc:subject>
  <cp:lastModifiedBy>张艺汶</cp:lastModifiedBy>
  <cp:revision>66</cp:revision>
  <dcterms:created xsi:type="dcterms:W3CDTF">2022-05-29T09:59:00Z</dcterms:created>
  <dcterms:modified xsi:type="dcterms:W3CDTF">2023-07-27T02:06:39Z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BF97656F80AA4437BB4F8943CA9727A1</vt:lpwstr>
  </property>
  <property fmtid="{D5CDD505-2E9C-101B-9397-08002B2CF9AE}" pid="3" name="KSOProductBuildVer">
    <vt:lpwstr>2052-11.1.0.14309</vt:lpwstr>
  </property>
</Properties>
</file>

<file path=docProps/thumbnail.jpeg>
</file>